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78" r:id="rId4"/>
    <p:sldId id="267" r:id="rId5"/>
    <p:sldId id="277" r:id="rId6"/>
    <p:sldId id="276" r:id="rId7"/>
    <p:sldId id="270" r:id="rId8"/>
    <p:sldId id="262" r:id="rId9"/>
    <p:sldId id="259" r:id="rId10"/>
    <p:sldId id="266" r:id="rId11"/>
    <p:sldId id="271" r:id="rId12"/>
    <p:sldId id="269" r:id="rId13"/>
    <p:sldId id="263" r:id="rId14"/>
    <p:sldId id="264" r:id="rId15"/>
    <p:sldId id="273" r:id="rId16"/>
    <p:sldId id="268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969"/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3431" autoAdjust="0"/>
  </p:normalViewPr>
  <p:slideViewPr>
    <p:cSldViewPr snapToGrid="0">
      <p:cViewPr varScale="1">
        <p:scale>
          <a:sx n="68" d="100"/>
          <a:sy n="68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17.8.2020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57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17.8.2020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5970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17.8.2020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068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17.8.2020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52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17.8.2020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3795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17.8.2020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982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17.8.2020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196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17.8.2020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6022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17.8.2020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690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17.8.2020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051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17.8.2020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529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D60DA-3ED7-41E7-909B-8719ABC0F517}" type="datetimeFigureOut">
              <a:rPr lang="sl-SI" smtClean="0"/>
              <a:t>17.8.2020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475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fran.si/133/sskj2-slovar-slovenskega-knjiznega-jezika-2/3647743/indoktrinirati?View=1&amp;Query=indoktrinirati&amp;hs=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nijz.si/sites/www.nijz.si/files/uploaded/higienska_priporocila_za_vrtce_za_preprecevanje_sirjenja_sars-cov-2_priporocila_za_obdobje_ko_se_v_drzavi_pojavljajo_posamicni_primeri_covid-19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#_Toc46908864"/><Relationship Id="rId13" Type="http://schemas.openxmlformats.org/officeDocument/2006/relationships/hyperlink" Target="#_Toc46908869"/><Relationship Id="rId18" Type="http://schemas.openxmlformats.org/officeDocument/2006/relationships/hyperlink" Target="#_Toc46908874"/><Relationship Id="rId26" Type="http://schemas.openxmlformats.org/officeDocument/2006/relationships/hyperlink" Target="#_Toc46908882"/><Relationship Id="rId3" Type="http://schemas.openxmlformats.org/officeDocument/2006/relationships/hyperlink" Target="#_Toc46908859"/><Relationship Id="rId21" Type="http://schemas.openxmlformats.org/officeDocument/2006/relationships/hyperlink" Target="#_Toc46908877"/><Relationship Id="rId7" Type="http://schemas.openxmlformats.org/officeDocument/2006/relationships/hyperlink" Target="#_Toc46908863"/><Relationship Id="rId12" Type="http://schemas.openxmlformats.org/officeDocument/2006/relationships/hyperlink" Target="#_Toc46908868"/><Relationship Id="rId17" Type="http://schemas.openxmlformats.org/officeDocument/2006/relationships/hyperlink" Target="#_Toc46908873"/><Relationship Id="rId25" Type="http://schemas.openxmlformats.org/officeDocument/2006/relationships/hyperlink" Target="#_Toc46908881"/><Relationship Id="rId2" Type="http://schemas.openxmlformats.org/officeDocument/2006/relationships/image" Target="../media/image6.jpg"/><Relationship Id="rId16" Type="http://schemas.openxmlformats.org/officeDocument/2006/relationships/hyperlink" Target="#_Toc46908872"/><Relationship Id="rId20" Type="http://schemas.openxmlformats.org/officeDocument/2006/relationships/hyperlink" Target="#_Toc46908876"/><Relationship Id="rId1" Type="http://schemas.openxmlformats.org/officeDocument/2006/relationships/slideLayout" Target="../slideLayouts/slideLayout2.xml"/><Relationship Id="rId6" Type="http://schemas.openxmlformats.org/officeDocument/2006/relationships/hyperlink" Target="#_Toc46908862"/><Relationship Id="rId11" Type="http://schemas.openxmlformats.org/officeDocument/2006/relationships/hyperlink" Target="#_Toc46908867"/><Relationship Id="rId24" Type="http://schemas.openxmlformats.org/officeDocument/2006/relationships/hyperlink" Target="#_Toc46908880"/><Relationship Id="rId5" Type="http://schemas.openxmlformats.org/officeDocument/2006/relationships/hyperlink" Target="#_Toc46908861"/><Relationship Id="rId15" Type="http://schemas.openxmlformats.org/officeDocument/2006/relationships/hyperlink" Target="#_Toc46908871"/><Relationship Id="rId23" Type="http://schemas.openxmlformats.org/officeDocument/2006/relationships/hyperlink" Target="#_Toc46908879"/><Relationship Id="rId10" Type="http://schemas.openxmlformats.org/officeDocument/2006/relationships/hyperlink" Target="#_Toc46908866"/><Relationship Id="rId19" Type="http://schemas.openxmlformats.org/officeDocument/2006/relationships/hyperlink" Target="#_Toc46908875"/><Relationship Id="rId4" Type="http://schemas.openxmlformats.org/officeDocument/2006/relationships/hyperlink" Target="#_Toc46908860"/><Relationship Id="rId9" Type="http://schemas.openxmlformats.org/officeDocument/2006/relationships/hyperlink" Target="#_Toc46908865"/><Relationship Id="rId14" Type="http://schemas.openxmlformats.org/officeDocument/2006/relationships/hyperlink" Target="#_Toc46908870"/><Relationship Id="rId22" Type="http://schemas.openxmlformats.org/officeDocument/2006/relationships/hyperlink" Target="#_Toc46908878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1483743" y="2794955"/>
            <a:ext cx="6858000" cy="785007"/>
          </a:xfrm>
        </p:spPr>
        <p:txBody>
          <a:bodyPr>
            <a:normAutofit fontScale="90000"/>
          </a:bodyPr>
          <a:lstStyle/>
          <a:p>
            <a:pPr algn="l"/>
            <a:r>
              <a:rPr lang="sl-SI" sz="27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AKTUALIZACIJA</a:t>
            </a:r>
            <a:r>
              <a:rPr lang="sl-SI" sz="2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PEDAGOŠKEGA VODENJA</a:t>
            </a:r>
            <a:endParaRPr lang="sl-SI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>
          <a:xfrm>
            <a:off x="1483743" y="4183810"/>
            <a:ext cx="6858000" cy="905775"/>
          </a:xfrm>
        </p:spPr>
        <p:txBody>
          <a:bodyPr>
            <a:normAutofit/>
          </a:bodyPr>
          <a:lstStyle/>
          <a:p>
            <a:pPr algn="l"/>
            <a:r>
              <a:rPr lang="sl-SI" sz="1800" dirty="0" smtClean="0">
                <a:solidFill>
                  <a:schemeClr val="accent1">
                    <a:lumMod val="75000"/>
                  </a:schemeClr>
                </a:solidFill>
              </a:rPr>
              <a:t>Dr. Vinko Logaj</a:t>
            </a:r>
          </a:p>
          <a:p>
            <a:pPr algn="l"/>
            <a:r>
              <a:rPr lang="sl-SI" sz="1800" dirty="0" smtClean="0">
                <a:solidFill>
                  <a:schemeClr val="accent1">
                    <a:lumMod val="75000"/>
                  </a:schemeClr>
                </a:solidFill>
              </a:rPr>
              <a:t>Zavod Republike Slovenije za šolstvo</a:t>
            </a:r>
            <a:endParaRPr lang="sl-SI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4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238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Aktivnosti pred in ob začetku </a:t>
            </a:r>
            <a:r>
              <a:rPr lang="sl-SI" dirty="0" err="1" smtClean="0">
                <a:solidFill>
                  <a:schemeClr val="accent1">
                    <a:lumMod val="75000"/>
                  </a:schemeClr>
                </a:solidFill>
              </a:rPr>
              <a:t>šol.leta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Označba mest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992850"/>
              </p:ext>
            </p:extLst>
          </p:nvPr>
        </p:nvGraphicFramePr>
        <p:xfrm>
          <a:off x="1" y="755160"/>
          <a:ext cx="9143999" cy="6102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3490346653"/>
                    </a:ext>
                  </a:extLst>
                </a:gridCol>
                <a:gridCol w="3057099">
                  <a:extLst>
                    <a:ext uri="{9D8B030D-6E8A-4147-A177-3AD203B41FA5}">
                      <a16:colId xmlns:a16="http://schemas.microsoft.com/office/drawing/2014/main" val="1738810713"/>
                    </a:ext>
                  </a:extLst>
                </a:gridCol>
                <a:gridCol w="2429300">
                  <a:extLst>
                    <a:ext uri="{9D8B030D-6E8A-4147-A177-3AD203B41FA5}">
                      <a16:colId xmlns:a16="http://schemas.microsoft.com/office/drawing/2014/main" val="3215849919"/>
                    </a:ext>
                  </a:extLst>
                </a:gridCol>
              </a:tblGrid>
              <a:tr h="2959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+mn-lt"/>
                        </a:rPr>
                        <a:t>Aktivnost </a:t>
                      </a:r>
                      <a:endParaRPr lang="sl-SI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+mn-lt"/>
                        </a:rPr>
                        <a:t>Nosilec aktivnosti</a:t>
                      </a:r>
                      <a:endParaRPr lang="sl-SI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+mn-lt"/>
                        </a:rPr>
                        <a:t>Rok za izvedbo</a:t>
                      </a:r>
                      <a:endParaRPr lang="sl-SI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8011382"/>
                  </a:ext>
                </a:extLst>
              </a:tr>
              <a:tr h="8846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+mn-lt"/>
                        </a:rPr>
                        <a:t>Evalvacija </a:t>
                      </a:r>
                      <a:r>
                        <a:rPr lang="sl-SI" sz="2000" strike="sngStrike" dirty="0">
                          <a:effectLst/>
                          <a:latin typeface="+mn-lt"/>
                        </a:rPr>
                        <a:t> </a:t>
                      </a:r>
                      <a:r>
                        <a:rPr lang="sl-SI" sz="2000" dirty="0">
                          <a:effectLst/>
                          <a:latin typeface="+mn-lt"/>
                        </a:rPr>
                        <a:t>izobraževanja na daljavo v preteklem šolskem letu</a:t>
                      </a:r>
                      <a:endParaRPr lang="sl-SI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+mn-lt"/>
                        </a:rPr>
                        <a:t>Strokovni aktivi</a:t>
                      </a:r>
                      <a:endParaRPr lang="sl-SI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+mn-lt"/>
                        </a:rPr>
                        <a:t>Konec avgusta</a:t>
                      </a:r>
                      <a:endParaRPr lang="sl-SI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0136357"/>
                  </a:ext>
                </a:extLst>
              </a:tr>
              <a:tr h="605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+mn-lt"/>
                        </a:rPr>
                        <a:t>Priprava individualnih načrtov za posamezne učence</a:t>
                      </a:r>
                      <a:endParaRPr lang="sl-SI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+mn-lt"/>
                        </a:rPr>
                        <a:t>Učitelji ob sodelovanju razrednika</a:t>
                      </a:r>
                      <a:endParaRPr lang="sl-SI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+mn-lt"/>
                        </a:rPr>
                        <a:t>Sredina septembra</a:t>
                      </a:r>
                      <a:endParaRPr lang="sl-SI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0864516"/>
                  </a:ext>
                </a:extLst>
              </a:tr>
              <a:tr h="915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+mn-lt"/>
                        </a:rPr>
                        <a:t>Dopolnitev individualiziranih programov za učence s posebnimi potrebami</a:t>
                      </a:r>
                      <a:endParaRPr lang="sl-SI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+mn-lt"/>
                        </a:rPr>
                        <a:t>Učitelji ob sodelovanju razrednika in svetovalne službe</a:t>
                      </a:r>
                      <a:endParaRPr lang="sl-SI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+mn-lt"/>
                        </a:rPr>
                        <a:t>Sredina septembra</a:t>
                      </a:r>
                      <a:endParaRPr lang="sl-SI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562107"/>
                  </a:ext>
                </a:extLst>
              </a:tr>
              <a:tr h="915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+mn-lt"/>
                        </a:rPr>
                        <a:t>Opredelitev usposabljanja pedagoških in drugih strokovnih delavcev</a:t>
                      </a:r>
                      <a:endParaRPr lang="sl-SI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+mn-lt"/>
                        </a:rPr>
                        <a:t>Ravnatelj in učitelji</a:t>
                      </a:r>
                      <a:endParaRPr lang="sl-SI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+mn-lt"/>
                        </a:rPr>
                        <a:t>Konec avgusta</a:t>
                      </a:r>
                      <a:endParaRPr lang="sl-SI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3798363"/>
                  </a:ext>
                </a:extLst>
              </a:tr>
              <a:tr h="605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+mn-lt"/>
                        </a:rPr>
                        <a:t>Izdelava načrta rabe IKT pri pouku</a:t>
                      </a:r>
                      <a:endParaRPr lang="sl-SI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+mn-lt"/>
                        </a:rPr>
                        <a:t>Učitelji</a:t>
                      </a:r>
                      <a:endParaRPr lang="sl-SI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+mn-lt"/>
                        </a:rPr>
                        <a:t>Sredina septembra</a:t>
                      </a:r>
                      <a:endParaRPr lang="sl-SI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6414884"/>
                  </a:ext>
                </a:extLst>
              </a:tr>
              <a:tr h="605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+mn-lt"/>
                        </a:rPr>
                        <a:t>Izdelava načrta novih potreb po IKT</a:t>
                      </a:r>
                      <a:endParaRPr lang="sl-SI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+mn-lt"/>
                        </a:rPr>
                        <a:t>Ravnatelj</a:t>
                      </a:r>
                      <a:endParaRPr lang="sl-SI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+mn-lt"/>
                        </a:rPr>
                        <a:t>Sredina septembra</a:t>
                      </a:r>
                      <a:endParaRPr lang="sl-SI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2039904"/>
                  </a:ext>
                </a:extLst>
              </a:tr>
              <a:tr h="915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+mn-lt"/>
                        </a:rPr>
                        <a:t>Dogovor in vzpostavitev enotnega komunikacijskega kanala na šoli</a:t>
                      </a:r>
                      <a:endParaRPr lang="sl-SI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+mn-lt"/>
                        </a:rPr>
                        <a:t>Ravnatelj</a:t>
                      </a:r>
                      <a:endParaRPr lang="sl-SI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+mn-lt"/>
                        </a:rPr>
                        <a:t>Konec avgusta</a:t>
                      </a:r>
                      <a:endParaRPr lang="sl-SI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1197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59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238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Aktivnosti pred in ob začetku </a:t>
            </a:r>
            <a:r>
              <a:rPr lang="sl-SI" dirty="0" err="1" smtClean="0">
                <a:solidFill>
                  <a:schemeClr val="accent1">
                    <a:lumMod val="75000"/>
                  </a:schemeClr>
                </a:solidFill>
              </a:rPr>
              <a:t>šol.leta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Označba mest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7295046"/>
              </p:ext>
            </p:extLst>
          </p:nvPr>
        </p:nvGraphicFramePr>
        <p:xfrm>
          <a:off x="1" y="682389"/>
          <a:ext cx="9143999" cy="64412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3490346653"/>
                    </a:ext>
                  </a:extLst>
                </a:gridCol>
                <a:gridCol w="3057099">
                  <a:extLst>
                    <a:ext uri="{9D8B030D-6E8A-4147-A177-3AD203B41FA5}">
                      <a16:colId xmlns:a16="http://schemas.microsoft.com/office/drawing/2014/main" val="1738810713"/>
                    </a:ext>
                  </a:extLst>
                </a:gridCol>
                <a:gridCol w="2429300">
                  <a:extLst>
                    <a:ext uri="{9D8B030D-6E8A-4147-A177-3AD203B41FA5}">
                      <a16:colId xmlns:a16="http://schemas.microsoft.com/office/drawing/2014/main" val="3215849919"/>
                    </a:ext>
                  </a:extLst>
                </a:gridCol>
              </a:tblGrid>
              <a:tr h="316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+mn-lt"/>
                        </a:rPr>
                        <a:t>Aktivnost </a:t>
                      </a:r>
                      <a:endParaRPr lang="sl-SI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+mn-lt"/>
                        </a:rPr>
                        <a:t>Nosilec aktivnosti</a:t>
                      </a:r>
                      <a:endParaRPr lang="sl-SI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>
                          <a:effectLst/>
                          <a:latin typeface="+mn-lt"/>
                        </a:rPr>
                        <a:t>Rok za izvedbo</a:t>
                      </a:r>
                      <a:endParaRPr lang="sl-SI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8011382"/>
                  </a:ext>
                </a:extLst>
              </a:tr>
              <a:tr h="15522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Načrtovanje izvedbe</a:t>
                      </a:r>
                      <a:r>
                        <a:rPr lang="sl-SI" sz="20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obveznega dela programa izven šole (npr. i</a:t>
                      </a:r>
                      <a:r>
                        <a:rPr lang="sl-SI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zvedba šole v naravi in dni dejavnosti v objektih CŠOD).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 smtClean="0">
                          <a:effectLst/>
                          <a:latin typeface="+mn-lt"/>
                        </a:rPr>
                        <a:t>Ravnatelj in učitelji v povezavi s</a:t>
                      </a:r>
                      <a:r>
                        <a:rPr lang="sl-SI" sz="2000" baseline="0" dirty="0" smtClean="0">
                          <a:effectLst/>
                          <a:latin typeface="+mn-lt"/>
                        </a:rPr>
                        <a:t> CŠOD in drugimi inštitucijami.</a:t>
                      </a:r>
                      <a:endParaRPr lang="sl-SI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+mn-lt"/>
                        </a:rPr>
                        <a:t>Konec </a:t>
                      </a:r>
                      <a:r>
                        <a:rPr lang="sl-SI" sz="2000" dirty="0" smtClean="0">
                          <a:effectLst/>
                          <a:latin typeface="+mn-lt"/>
                        </a:rPr>
                        <a:t>avgusta, septembra</a:t>
                      </a:r>
                      <a:endParaRPr lang="sl-SI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0136357"/>
                  </a:ext>
                </a:extLst>
              </a:tr>
              <a:tr h="12671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Načrtovanje</a:t>
                      </a:r>
                      <a:r>
                        <a:rPr lang="sl-SI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in izvedba razširjenega programa v OŠ, odprtega </a:t>
                      </a:r>
                      <a:r>
                        <a:rPr lang="sl-SI" sz="20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kurikula</a:t>
                      </a:r>
                      <a:r>
                        <a:rPr lang="sl-SI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v </a:t>
                      </a:r>
                      <a:r>
                        <a:rPr lang="sl-SI" sz="20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pokl</a:t>
                      </a:r>
                      <a:r>
                        <a:rPr lang="sl-SI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. in str. izobraževanju, OIV, IP, OIP</a:t>
                      </a:r>
                      <a:endParaRPr lang="sl-SI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 smtClean="0">
                          <a:effectLst/>
                          <a:latin typeface="+mn-lt"/>
                        </a:rPr>
                        <a:t>Ravnatelji in učitelji</a:t>
                      </a:r>
                      <a:endParaRPr lang="sl-SI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 err="1" smtClean="0">
                          <a:effectLst/>
                          <a:latin typeface="+mn-lt"/>
                        </a:rPr>
                        <a:t>Š.l</a:t>
                      </a:r>
                      <a:r>
                        <a:rPr lang="sl-SI" sz="2000" dirty="0" smtClean="0">
                          <a:effectLst/>
                          <a:latin typeface="+mn-lt"/>
                        </a:rPr>
                        <a:t>. 2020/21</a:t>
                      </a:r>
                      <a:endParaRPr lang="sl-SI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0864516"/>
                  </a:ext>
                </a:extLst>
              </a:tr>
              <a:tr h="889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Pregled in dopolnitev protokolov na šoli, v vrtcu, DD</a:t>
                      </a:r>
                      <a:endParaRPr lang="sl-SI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 smtClean="0">
                          <a:effectLst/>
                          <a:latin typeface="+mn-lt"/>
                        </a:rPr>
                        <a:t>Ravnatelji vzgojitelji in učitelji</a:t>
                      </a:r>
                      <a:endParaRPr lang="sl-SI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 smtClean="0">
                          <a:effectLst/>
                          <a:latin typeface="+mn-lt"/>
                        </a:rPr>
                        <a:t>Konec avgusta</a:t>
                      </a:r>
                      <a:endParaRPr lang="sl-SI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562107"/>
                  </a:ext>
                </a:extLst>
              </a:tr>
              <a:tr h="2361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Usmeritve za delo strokovnih aktivov</a:t>
                      </a:r>
                      <a:r>
                        <a:rPr lang="sl-SI" sz="20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pri pripravi letnih priprav učiteljev in za izvajanje vzgojno-izobraževalnega procesa</a:t>
                      </a:r>
                      <a:endParaRPr lang="sl-SI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 smtClean="0">
                          <a:effectLst/>
                          <a:latin typeface="+mn-lt"/>
                        </a:rPr>
                        <a:t>Ravnatelji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Izhodišče: </a:t>
                      </a:r>
                      <a:r>
                        <a:rPr lang="sl-SI" sz="1800" b="1" dirty="0" smtClean="0">
                          <a:solidFill>
                            <a:srgbClr val="FFC000"/>
                          </a:solidFill>
                        </a:rPr>
                        <a:t>Priporočila za načrtovanje in izvajanje vzgojno-izobraževalne dejavnosti, Didaktična priporočila v UN, Primeri dobrih praks v projektih.</a:t>
                      </a:r>
                      <a:endParaRPr lang="sl-SI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+mn-lt"/>
                        </a:rPr>
                        <a:t>Konec avgusta</a:t>
                      </a:r>
                      <a:endParaRPr lang="sl-SI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3798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4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" y="630493"/>
            <a:ext cx="9143999" cy="70866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sl-SI" dirty="0" smtClean="0">
                <a:solidFill>
                  <a:schemeClr val="bg1"/>
                </a:solidFill>
              </a:rPr>
              <a:t>Izhodišče 2020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339153"/>
            <a:ext cx="9144000" cy="4661597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endParaRPr lang="sl-SI" sz="2250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sl-SI" sz="2250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sl-SI" sz="2475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sl-SI" sz="1500" dirty="0"/>
          </a:p>
          <a:p>
            <a:pPr marL="342900" indent="-342900">
              <a:buAutoNum type="arabicPeriod"/>
            </a:pPr>
            <a:endParaRPr lang="sl-SI" sz="15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152125" y="2771140"/>
            <a:ext cx="3719435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solidFill>
                  <a:schemeClr val="bg1"/>
                </a:solidFill>
              </a:rPr>
              <a:t>Nove aktivnosti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1530868" y="1794773"/>
            <a:ext cx="6082259" cy="507831"/>
          </a:xfrm>
          <a:prstGeom prst="rect">
            <a:avLst/>
          </a:prstGeom>
          <a:solidFill>
            <a:srgbClr val="71FBAF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700" dirty="0">
                <a:solidFill>
                  <a:schemeClr val="accent5">
                    <a:lumMod val="50000"/>
                  </a:schemeClr>
                </a:solidFill>
              </a:rPr>
              <a:t>Aktivnosti &lt;-&gt; Stanje 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4349632" y="2726560"/>
            <a:ext cx="4275753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solidFill>
                  <a:schemeClr val="bg1"/>
                </a:solidFill>
              </a:rPr>
              <a:t>Izboljšanje stanja 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4312986" y="3699844"/>
            <a:ext cx="3719435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accent2">
                    <a:lumMod val="50000"/>
                  </a:schemeClr>
                </a:solidFill>
              </a:rPr>
              <a:t>Izbor učnih sklopov</a:t>
            </a:r>
          </a:p>
          <a:p>
            <a:r>
              <a:rPr lang="sl-SI" sz="2400" dirty="0">
                <a:solidFill>
                  <a:schemeClr val="accent2">
                    <a:lumMod val="50000"/>
                  </a:schemeClr>
                </a:solidFill>
              </a:rPr>
              <a:t>Digitalizacija UN</a:t>
            </a:r>
          </a:p>
          <a:p>
            <a:r>
              <a:rPr lang="sl-SI" sz="2400" dirty="0">
                <a:solidFill>
                  <a:schemeClr val="accent2">
                    <a:lumMod val="50000"/>
                  </a:schemeClr>
                </a:solidFill>
              </a:rPr>
              <a:t>Primeri dobre prakse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192221" y="3683269"/>
            <a:ext cx="3679337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accent2">
                    <a:lumMod val="50000"/>
                  </a:schemeClr>
                </a:solidFill>
              </a:rPr>
              <a:t>Nova spletna stran ZRSŠ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192220" y="4144934"/>
            <a:ext cx="3679338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chemeClr val="accent2">
                    <a:lumMod val="50000"/>
                  </a:schemeClr>
                </a:solidFill>
              </a:rPr>
              <a:t>Usposabljanja</a:t>
            </a:r>
          </a:p>
        </p:txBody>
      </p:sp>
      <p:sp>
        <p:nvSpPr>
          <p:cNvPr id="11" name="Dvosmerna navpična puščica 10"/>
          <p:cNvSpPr/>
          <p:nvPr/>
        </p:nvSpPr>
        <p:spPr>
          <a:xfrm>
            <a:off x="4230046" y="1324696"/>
            <a:ext cx="360335" cy="462132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sp>
        <p:nvSpPr>
          <p:cNvPr id="12" name="Puščica dol 11"/>
          <p:cNvSpPr/>
          <p:nvPr/>
        </p:nvSpPr>
        <p:spPr>
          <a:xfrm>
            <a:off x="2324746" y="2293742"/>
            <a:ext cx="371960" cy="47657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>
              <a:solidFill>
                <a:schemeClr val="bg1"/>
              </a:solidFill>
            </a:endParaRPr>
          </a:p>
        </p:txBody>
      </p:sp>
      <p:sp>
        <p:nvSpPr>
          <p:cNvPr id="13" name="Puščica dol 12"/>
          <p:cNvSpPr/>
          <p:nvPr/>
        </p:nvSpPr>
        <p:spPr>
          <a:xfrm>
            <a:off x="5575944" y="2308853"/>
            <a:ext cx="371960" cy="44142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>
              <a:solidFill>
                <a:schemeClr val="bg1"/>
              </a:solidFill>
            </a:endParaRPr>
          </a:p>
        </p:txBody>
      </p:sp>
      <p:sp>
        <p:nvSpPr>
          <p:cNvPr id="14" name="Puščica dol 13"/>
          <p:cNvSpPr/>
          <p:nvPr/>
        </p:nvSpPr>
        <p:spPr>
          <a:xfrm rot="16200000">
            <a:off x="3906293" y="2726230"/>
            <a:ext cx="371960" cy="44142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>
              <a:solidFill>
                <a:schemeClr val="bg1"/>
              </a:solidFill>
            </a:endParaRPr>
          </a:p>
        </p:txBody>
      </p:sp>
      <p:sp>
        <p:nvSpPr>
          <p:cNvPr id="15" name="Puščica dol 14"/>
          <p:cNvSpPr/>
          <p:nvPr/>
        </p:nvSpPr>
        <p:spPr>
          <a:xfrm rot="8352832">
            <a:off x="3512988" y="4726617"/>
            <a:ext cx="371960" cy="69975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>
              <a:solidFill>
                <a:schemeClr val="bg1"/>
              </a:solidFill>
            </a:endParaRPr>
          </a:p>
        </p:txBody>
      </p:sp>
      <p:sp>
        <p:nvSpPr>
          <p:cNvPr id="16" name="Puščica dol 15"/>
          <p:cNvSpPr/>
          <p:nvPr/>
        </p:nvSpPr>
        <p:spPr>
          <a:xfrm>
            <a:off x="5605553" y="3193378"/>
            <a:ext cx="371960" cy="47657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>
              <a:solidFill>
                <a:schemeClr val="bg1"/>
              </a:solidFill>
            </a:endParaRPr>
          </a:p>
        </p:txBody>
      </p:sp>
      <p:sp>
        <p:nvSpPr>
          <p:cNvPr id="17" name="Puščica dol 16"/>
          <p:cNvSpPr/>
          <p:nvPr/>
        </p:nvSpPr>
        <p:spPr>
          <a:xfrm rot="16200000">
            <a:off x="3906292" y="3951440"/>
            <a:ext cx="371960" cy="44142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>
              <a:solidFill>
                <a:schemeClr val="bg1"/>
              </a:solidFill>
            </a:endParaRPr>
          </a:p>
        </p:txBody>
      </p:sp>
      <p:sp>
        <p:nvSpPr>
          <p:cNvPr id="18" name="Naslov 1"/>
          <p:cNvSpPr txBox="1">
            <a:spLocks/>
          </p:cNvSpPr>
          <p:nvPr/>
        </p:nvSpPr>
        <p:spPr>
          <a:xfrm>
            <a:off x="0" y="1"/>
            <a:ext cx="9144000" cy="6823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Podpora Zavoda RS za šolstvo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PoljeZBesedilom 18"/>
          <p:cNvSpPr txBox="1"/>
          <p:nvPr/>
        </p:nvSpPr>
        <p:spPr>
          <a:xfrm>
            <a:off x="192221" y="4808366"/>
            <a:ext cx="2755696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accent2">
                    <a:lumMod val="50000"/>
                  </a:schemeClr>
                </a:solidFill>
              </a:rPr>
              <a:t>Delo v razvojnih mednarodnih in ESS projektih</a:t>
            </a:r>
            <a:endParaRPr lang="sl-SI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3871558" y="5213445"/>
            <a:ext cx="5272440" cy="7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Prijavljenih 80 vrtcev in šol, več kot 16500 učiteljev in vzgojiteljev za ŠS, več kot 300 šol in vrtcev v projektih, več 1000 </a:t>
            </a:r>
            <a:r>
              <a:rPr lang="sl-SI" dirty="0" err="1" smtClean="0"/>
              <a:t>uč</a:t>
            </a:r>
            <a:r>
              <a:rPr lang="sl-SI" dirty="0" smtClean="0"/>
              <a:t>. in </a:t>
            </a:r>
            <a:r>
              <a:rPr lang="sl-SI" dirty="0" err="1" smtClean="0"/>
              <a:t>vzg.v</a:t>
            </a:r>
            <a:r>
              <a:rPr lang="sl-SI" dirty="0" smtClean="0"/>
              <a:t> drugih </a:t>
            </a:r>
            <a:r>
              <a:rPr lang="sl-SI" dirty="0" err="1" smtClean="0"/>
              <a:t>progr.usposabljanja</a:t>
            </a:r>
            <a:r>
              <a:rPr lang="sl-SI" dirty="0" smtClean="0"/>
              <a:t>.  </a:t>
            </a:r>
            <a:endParaRPr lang="sl-SI" dirty="0"/>
          </a:p>
        </p:txBody>
      </p:sp>
      <p:sp>
        <p:nvSpPr>
          <p:cNvPr id="20" name="Puščica dol 19"/>
          <p:cNvSpPr/>
          <p:nvPr/>
        </p:nvSpPr>
        <p:spPr>
          <a:xfrm>
            <a:off x="8032421" y="3202682"/>
            <a:ext cx="371960" cy="200281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27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877313"/>
              </p:ext>
            </p:extLst>
          </p:nvPr>
        </p:nvGraphicFramePr>
        <p:xfrm>
          <a:off x="0" y="682388"/>
          <a:ext cx="9144000" cy="617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Acrobat Document" r:id="rId3" imgW="8019941" imgH="5666935" progId="AcroExch.Document.11">
                  <p:embed/>
                </p:oleObj>
              </mc:Choice>
              <mc:Fallback>
                <p:oleObj name="Acrobat Document" r:id="rId3" imgW="8019941" imgH="566693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682388"/>
                        <a:ext cx="9144000" cy="617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Naslov 1"/>
          <p:cNvSpPr txBox="1">
            <a:spLocks/>
          </p:cNvSpPr>
          <p:nvPr/>
        </p:nvSpPr>
        <p:spPr>
          <a:xfrm>
            <a:off x="0" y="0"/>
            <a:ext cx="9144000" cy="6823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Podpora Zavoda RS za šolstvo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423714"/>
              </p:ext>
            </p:extLst>
          </p:nvPr>
        </p:nvGraphicFramePr>
        <p:xfrm>
          <a:off x="0" y="682388"/>
          <a:ext cx="9144000" cy="6175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Acrobat Document" r:id="rId3" imgW="8019941" imgH="5666935" progId="AcroExch.Document.11">
                  <p:embed/>
                </p:oleObj>
              </mc:Choice>
              <mc:Fallback>
                <p:oleObj name="Acrobat Document" r:id="rId3" imgW="8019941" imgH="566693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682388"/>
                        <a:ext cx="9144000" cy="6175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slov 1"/>
          <p:cNvSpPr txBox="1">
            <a:spLocks/>
          </p:cNvSpPr>
          <p:nvPr/>
        </p:nvSpPr>
        <p:spPr>
          <a:xfrm>
            <a:off x="0" y="0"/>
            <a:ext cx="9144000" cy="6823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Podpora Zavoda RS za šolstvo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8660"/>
          </a:xfrm>
          <a:solidFill>
            <a:srgbClr val="71FBAF"/>
          </a:solidFill>
        </p:spPr>
        <p:txBody>
          <a:bodyPr>
            <a:normAutofit/>
          </a:bodyPr>
          <a:lstStyle/>
          <a:p>
            <a:pPr algn="ctr"/>
            <a:r>
              <a:rPr lang="sl-SI" dirty="0">
                <a:solidFill>
                  <a:srgbClr val="C00000"/>
                </a:solidFill>
              </a:rPr>
              <a:t>Ugotovitve ob presoji učnih načrtov</a:t>
            </a:r>
          </a:p>
        </p:txBody>
      </p:sp>
      <p:sp>
        <p:nvSpPr>
          <p:cNvPr id="5" name="Pravokotnik 4"/>
          <p:cNvSpPr/>
          <p:nvPr/>
        </p:nvSpPr>
        <p:spPr>
          <a:xfrm>
            <a:off x="0" y="5581834"/>
            <a:ext cx="9143999" cy="639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Pri presoji UN za 28 predmetov oziroma področij je sodelovalo poleg učiteljev v anketi še 170 učiteljev praktikov in predstavnikov fakultet ter 65 svetovalcev ZRSŠ.</a:t>
            </a: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>
          <a:xfrm>
            <a:off x="0" y="708660"/>
            <a:ext cx="9144000" cy="487317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l-SI" dirty="0"/>
              <a:t>Prenova naj ob upoštevanju sodobnih trendov in dosedanjih izkušenj v šolski praksi izhaja iz naslednjih izhodišč: </a:t>
            </a:r>
          </a:p>
          <a:p>
            <a:pPr lvl="0">
              <a:spcBef>
                <a:spcPts val="0"/>
              </a:spcBef>
            </a:pPr>
            <a:r>
              <a:rPr lang="sl-SI" dirty="0"/>
              <a:t>racionalizacija ciljev in vsebin, </a:t>
            </a:r>
          </a:p>
          <a:p>
            <a:pPr lvl="0">
              <a:spcBef>
                <a:spcPts val="0"/>
              </a:spcBef>
            </a:pPr>
            <a:r>
              <a:rPr lang="sl-SI" dirty="0"/>
              <a:t>koherentnost posameznih delov UN (povezanost ciljev s standardi znanja), </a:t>
            </a:r>
          </a:p>
          <a:p>
            <a:pPr lvl="0">
              <a:spcBef>
                <a:spcPts val="0"/>
              </a:spcBef>
            </a:pPr>
            <a:r>
              <a:rPr lang="sl-SI" dirty="0"/>
              <a:t>aktualizacija vsebin, </a:t>
            </a:r>
          </a:p>
          <a:p>
            <a:pPr lvl="0">
              <a:spcBef>
                <a:spcPts val="0"/>
              </a:spcBef>
            </a:pPr>
            <a:r>
              <a:rPr lang="sl-SI" dirty="0"/>
              <a:t>ciljna in vsebinska povezanost po različnih stopnjah izobraževanja (vertikala predmeta), </a:t>
            </a:r>
          </a:p>
          <a:p>
            <a:pPr lvl="0">
              <a:spcBef>
                <a:spcPts val="0"/>
              </a:spcBef>
            </a:pPr>
            <a:r>
              <a:rPr lang="sl-SI" dirty="0"/>
              <a:t>povezanost med različnimi predmetnimi področji na ravni določene stopnje (razredni pouk, predmetni pouk, srednja šola), </a:t>
            </a:r>
          </a:p>
        </p:txBody>
      </p:sp>
    </p:spTree>
    <p:extLst>
      <p:ext uri="{BB962C8B-B14F-4D97-AF65-F5344CB8AC3E}">
        <p14:creationId xmlns:p14="http://schemas.microsoft.com/office/powerpoint/2010/main" val="352908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8660"/>
          </a:xfrm>
          <a:solidFill>
            <a:srgbClr val="71FBAF"/>
          </a:solidFill>
        </p:spPr>
        <p:txBody>
          <a:bodyPr>
            <a:normAutofit/>
          </a:bodyPr>
          <a:lstStyle/>
          <a:p>
            <a:pPr algn="ctr"/>
            <a:r>
              <a:rPr lang="sl-SI" dirty="0">
                <a:solidFill>
                  <a:srgbClr val="C00000"/>
                </a:solidFill>
              </a:rPr>
              <a:t>Ugotovitve ob presoji učnih načrtov</a:t>
            </a:r>
          </a:p>
        </p:txBody>
      </p:sp>
      <p:sp>
        <p:nvSpPr>
          <p:cNvPr id="5" name="Pravokotnik 4"/>
          <p:cNvSpPr/>
          <p:nvPr/>
        </p:nvSpPr>
        <p:spPr>
          <a:xfrm>
            <a:off x="0" y="5581834"/>
            <a:ext cx="9143999" cy="639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Pri presoji UN za 28 predmetov oziroma področij je sodelovalo poleg učiteljev v anketi še 170 učiteljev praktikov in predstavnikov fakultet ter 65 svetovalcev ZRSŠ.</a:t>
            </a: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>
          <a:xfrm>
            <a:off x="0" y="708660"/>
            <a:ext cx="9144000" cy="487317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l-SI" dirty="0"/>
              <a:t>Prenova naj ob upoštevanju sodobnih trendov in dosedanjih izkušenj v šolski praksi izhaja iz naslednjih izhodišč: </a:t>
            </a:r>
          </a:p>
          <a:p>
            <a:pPr lvl="0">
              <a:spcBef>
                <a:spcPts val="0"/>
              </a:spcBef>
            </a:pPr>
            <a:r>
              <a:rPr lang="sl-SI" dirty="0" smtClean="0"/>
              <a:t>omogočanje </a:t>
            </a:r>
            <a:r>
              <a:rPr lang="sl-SI" dirty="0"/>
              <a:t>interdisciplinarnega povezovanja ciljev in vsebin različnih predmetov </a:t>
            </a:r>
          </a:p>
          <a:p>
            <a:pPr lvl="0">
              <a:spcBef>
                <a:spcPts val="0"/>
              </a:spcBef>
            </a:pPr>
            <a:r>
              <a:rPr lang="sl-SI" dirty="0"/>
              <a:t>omogočanje umeščanja </a:t>
            </a:r>
            <a:r>
              <a:rPr lang="sl-SI" dirty="0" err="1"/>
              <a:t>kroskurikularnih</a:t>
            </a:r>
            <a:r>
              <a:rPr lang="sl-SI" dirty="0"/>
              <a:t> tem in s tem razvoj prečnih veščin, </a:t>
            </a:r>
          </a:p>
          <a:p>
            <a:pPr lvl="0">
              <a:spcBef>
                <a:spcPts val="0"/>
              </a:spcBef>
            </a:pPr>
            <a:r>
              <a:rPr lang="sl-SI" dirty="0"/>
              <a:t>upoštevanje sodobnih didaktičnih pristopov (didaktična priporočila). </a:t>
            </a:r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92652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8660"/>
          </a:xfrm>
          <a:solidFill>
            <a:srgbClr val="71FBAF"/>
          </a:solidFill>
        </p:spPr>
        <p:txBody>
          <a:bodyPr>
            <a:normAutofit/>
          </a:bodyPr>
          <a:lstStyle/>
          <a:p>
            <a:pPr algn="ctr"/>
            <a:r>
              <a:rPr lang="sl-SI" dirty="0" smtClean="0">
                <a:solidFill>
                  <a:srgbClr val="0070C0"/>
                </a:solidFill>
              </a:rPr>
              <a:t>Nekaj ostalih aktivnosti</a:t>
            </a:r>
            <a:endParaRPr lang="sl-SI" dirty="0">
              <a:solidFill>
                <a:srgbClr val="0070C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708660"/>
            <a:ext cx="9144000" cy="529209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sl-SI" sz="2475" dirty="0">
                <a:solidFill>
                  <a:srgbClr val="C00000"/>
                </a:solidFill>
              </a:rPr>
              <a:t>Presoja učnih načrtov -&gt; Priprava poročila za SSSI</a:t>
            </a:r>
          </a:p>
          <a:p>
            <a:pPr marL="342900" indent="-342900">
              <a:buAutoNum type="arabicPeriod"/>
            </a:pPr>
            <a:r>
              <a:rPr lang="sl-SI" sz="2475" dirty="0">
                <a:solidFill>
                  <a:srgbClr val="C00000"/>
                </a:solidFill>
              </a:rPr>
              <a:t>Koncept dela z nadarjenimi -&gt; Priprava za SSSI</a:t>
            </a:r>
          </a:p>
          <a:p>
            <a:pPr marL="342900" indent="-342900">
              <a:buAutoNum type="arabicPeriod"/>
            </a:pPr>
            <a:r>
              <a:rPr lang="sl-SI" sz="2475" dirty="0">
                <a:solidFill>
                  <a:srgbClr val="C00000"/>
                </a:solidFill>
              </a:rPr>
              <a:t>Posodobitev gimnazijskih programov -&gt; objava na spletni strani MIZŠ</a:t>
            </a:r>
          </a:p>
          <a:p>
            <a:pPr marL="342900" indent="-342900">
              <a:buAutoNum type="arabicPeriod"/>
            </a:pPr>
            <a:r>
              <a:rPr lang="sl-SI" sz="2475" dirty="0">
                <a:solidFill>
                  <a:srgbClr val="C00000"/>
                </a:solidFill>
              </a:rPr>
              <a:t>Predlog prenove prvega vzgojno-izobraževalnega obdobja</a:t>
            </a:r>
          </a:p>
          <a:p>
            <a:pPr marL="342900" indent="-342900">
              <a:buAutoNum type="arabicPeriod"/>
            </a:pPr>
            <a:r>
              <a:rPr lang="sl-SI" sz="2475" dirty="0">
                <a:solidFill>
                  <a:srgbClr val="C00000"/>
                </a:solidFill>
              </a:rPr>
              <a:t>Izvajanje poskusa „Razširjen program“</a:t>
            </a:r>
          </a:p>
          <a:p>
            <a:pPr marL="342900" indent="-342900">
              <a:buAutoNum type="arabicPeriod"/>
            </a:pPr>
            <a:r>
              <a:rPr lang="sl-SI" sz="2475" dirty="0">
                <a:solidFill>
                  <a:srgbClr val="C00000"/>
                </a:solidFill>
              </a:rPr>
              <a:t>Razvojni nalogi „Formativno spremljanje“ in „Varno in spodbudno učno okolje“ </a:t>
            </a:r>
          </a:p>
          <a:p>
            <a:pPr marL="342900" indent="-342900">
              <a:buAutoNum type="arabicPeriod"/>
            </a:pPr>
            <a:r>
              <a:rPr lang="sl-SI" sz="2475" dirty="0" smtClean="0">
                <a:solidFill>
                  <a:srgbClr val="C00000"/>
                </a:solidFill>
              </a:rPr>
              <a:t>Nadaljnja podpora pri razvoju primerov </a:t>
            </a:r>
            <a:r>
              <a:rPr lang="sl-SI" sz="2475" dirty="0">
                <a:solidFill>
                  <a:srgbClr val="C00000"/>
                </a:solidFill>
              </a:rPr>
              <a:t>dobre prakse</a:t>
            </a:r>
          </a:p>
          <a:p>
            <a:pPr marL="342900" indent="-342900">
              <a:buAutoNum type="arabicPeriod"/>
            </a:pPr>
            <a:r>
              <a:rPr lang="sl-SI" sz="2475" dirty="0" smtClean="0">
                <a:solidFill>
                  <a:srgbClr val="C00000"/>
                </a:solidFill>
              </a:rPr>
              <a:t>Izvajanje projektov </a:t>
            </a:r>
            <a:r>
              <a:rPr lang="sl-SI" sz="2475" dirty="0">
                <a:solidFill>
                  <a:srgbClr val="C00000"/>
                </a:solidFill>
              </a:rPr>
              <a:t>ESS in </a:t>
            </a:r>
            <a:r>
              <a:rPr lang="sl-SI" sz="2475" dirty="0" smtClean="0">
                <a:solidFill>
                  <a:srgbClr val="C00000"/>
                </a:solidFill>
              </a:rPr>
              <a:t>mednarodnih projektov</a:t>
            </a:r>
            <a:endParaRPr lang="sl-SI" sz="2475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sl-SI" sz="2475" dirty="0" smtClean="0">
                <a:solidFill>
                  <a:srgbClr val="C00000"/>
                </a:solidFill>
              </a:rPr>
              <a:t>Uvajanje rabe IKT v pouk</a:t>
            </a:r>
          </a:p>
          <a:p>
            <a:pPr marL="342900" indent="-342900">
              <a:buAutoNum type="arabicPeriod"/>
            </a:pPr>
            <a:r>
              <a:rPr lang="sl-SI" sz="2475" dirty="0" smtClean="0">
                <a:solidFill>
                  <a:srgbClr val="C00000"/>
                </a:solidFill>
              </a:rPr>
              <a:t>Izvajanje programov nadaljnjega usposabljanja </a:t>
            </a:r>
            <a:r>
              <a:rPr lang="sl-SI" sz="2475" dirty="0">
                <a:solidFill>
                  <a:srgbClr val="C00000"/>
                </a:solidFill>
              </a:rPr>
              <a:t>učiteljev in ravnateljev</a:t>
            </a:r>
          </a:p>
          <a:p>
            <a:pPr marL="342900" indent="-342900">
              <a:buAutoNum type="arabicPeriod"/>
            </a:pPr>
            <a:endParaRPr lang="sl-SI" sz="2475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sl-SI" sz="1500" dirty="0"/>
          </a:p>
          <a:p>
            <a:pPr marL="342900" indent="-342900">
              <a:buAutoNum type="arabicPeriod"/>
            </a:pPr>
            <a:endParaRPr lang="sl-SI" sz="1500" dirty="0"/>
          </a:p>
        </p:txBody>
      </p:sp>
    </p:spTree>
    <p:extLst>
      <p:ext uri="{BB962C8B-B14F-4D97-AF65-F5344CB8AC3E}">
        <p14:creationId xmlns:p14="http://schemas.microsoft.com/office/powerpoint/2010/main" val="207160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124"/>
            <a:ext cx="4676502" cy="36184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avokotnik 4"/>
          <p:cNvSpPr/>
          <p:nvPr/>
        </p:nvSpPr>
        <p:spPr>
          <a:xfrm>
            <a:off x="1" y="-38085"/>
            <a:ext cx="4676502" cy="133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Stopnje registrirane brezposelnosti v %, po OS Zavoda, maj </a:t>
            </a:r>
            <a:r>
              <a:rPr lang="sl-SI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(+1,9 v enem letu)		+17.000</a:t>
            </a: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Slovenija: 9,3 </a:t>
            </a:r>
            <a:r>
              <a:rPr lang="sl-SI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7" name="Pravokotnik 6"/>
          <p:cNvSpPr/>
          <p:nvPr/>
        </p:nvSpPr>
        <p:spPr>
          <a:xfrm>
            <a:off x="2832524" y="2761008"/>
            <a:ext cx="1585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Vir: ZRSZ, 2020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9269"/>
            <a:ext cx="5598942" cy="3458731"/>
          </a:xfrm>
          <a:prstGeom prst="rect">
            <a:avLst/>
          </a:prstGeom>
        </p:spPr>
      </p:pic>
      <p:sp>
        <p:nvSpPr>
          <p:cNvPr id="10" name="Pravokotnik 9"/>
          <p:cNvSpPr/>
          <p:nvPr/>
        </p:nvSpPr>
        <p:spPr>
          <a:xfrm>
            <a:off x="768198" y="4357450"/>
            <a:ext cx="4549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63.000    57.000     58.000     50.000    45.000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2686124" y="3491649"/>
            <a:ext cx="3320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err="1" smtClean="0"/>
              <a:t>Št.oseb</a:t>
            </a:r>
            <a:r>
              <a:rPr lang="sl-SI" dirty="0" smtClean="0"/>
              <a:t>, izpostavljenih</a:t>
            </a:r>
          </a:p>
          <a:p>
            <a:r>
              <a:rPr lang="sl-SI" dirty="0" smtClean="0"/>
              <a:t>tveganju soc. </a:t>
            </a:r>
            <a:r>
              <a:rPr lang="sl-SI" dirty="0" err="1" smtClean="0"/>
              <a:t>izklj</a:t>
            </a:r>
            <a:r>
              <a:rPr lang="sl-SI" dirty="0" smtClean="0"/>
              <a:t>. od 1. – 17.leta </a:t>
            </a:r>
            <a:endParaRPr lang="sl-SI" dirty="0"/>
          </a:p>
        </p:txBody>
      </p:sp>
      <p:sp>
        <p:nvSpPr>
          <p:cNvPr id="18" name="Prostoročno 17"/>
          <p:cNvSpPr/>
          <p:nvPr/>
        </p:nvSpPr>
        <p:spPr>
          <a:xfrm>
            <a:off x="5317588" y="3770142"/>
            <a:ext cx="815926" cy="1167656"/>
          </a:xfrm>
          <a:custGeom>
            <a:avLst/>
            <a:gdLst>
              <a:gd name="connsiteX0" fmla="*/ 0 w 815926"/>
              <a:gd name="connsiteY0" fmla="*/ 0 h 1167656"/>
              <a:gd name="connsiteX1" fmla="*/ 126609 w 815926"/>
              <a:gd name="connsiteY1" fmla="*/ 14067 h 1167656"/>
              <a:gd name="connsiteX2" fmla="*/ 506437 w 815926"/>
              <a:gd name="connsiteY2" fmla="*/ 42203 h 1167656"/>
              <a:gd name="connsiteX3" fmla="*/ 576775 w 815926"/>
              <a:gd name="connsiteY3" fmla="*/ 84406 h 1167656"/>
              <a:gd name="connsiteX4" fmla="*/ 618978 w 815926"/>
              <a:gd name="connsiteY4" fmla="*/ 112541 h 1167656"/>
              <a:gd name="connsiteX5" fmla="*/ 703384 w 815926"/>
              <a:gd name="connsiteY5" fmla="*/ 225083 h 1167656"/>
              <a:gd name="connsiteX6" fmla="*/ 745587 w 815926"/>
              <a:gd name="connsiteY6" fmla="*/ 323556 h 1167656"/>
              <a:gd name="connsiteX7" fmla="*/ 773723 w 815926"/>
              <a:gd name="connsiteY7" fmla="*/ 351692 h 1167656"/>
              <a:gd name="connsiteX8" fmla="*/ 815926 w 815926"/>
              <a:gd name="connsiteY8" fmla="*/ 492369 h 1167656"/>
              <a:gd name="connsiteX9" fmla="*/ 787790 w 815926"/>
              <a:gd name="connsiteY9" fmla="*/ 604910 h 1167656"/>
              <a:gd name="connsiteX10" fmla="*/ 759655 w 815926"/>
              <a:gd name="connsiteY10" fmla="*/ 633046 h 1167656"/>
              <a:gd name="connsiteX11" fmla="*/ 647114 w 815926"/>
              <a:gd name="connsiteY11" fmla="*/ 717452 h 1167656"/>
              <a:gd name="connsiteX12" fmla="*/ 633046 w 815926"/>
              <a:gd name="connsiteY12" fmla="*/ 759655 h 1167656"/>
              <a:gd name="connsiteX13" fmla="*/ 576775 w 815926"/>
              <a:gd name="connsiteY13" fmla="*/ 815926 h 1167656"/>
              <a:gd name="connsiteX14" fmla="*/ 520504 w 815926"/>
              <a:gd name="connsiteY14" fmla="*/ 900332 h 1167656"/>
              <a:gd name="connsiteX15" fmla="*/ 492369 w 815926"/>
              <a:gd name="connsiteY15" fmla="*/ 942535 h 1167656"/>
              <a:gd name="connsiteX16" fmla="*/ 450166 w 815926"/>
              <a:gd name="connsiteY16" fmla="*/ 956603 h 1167656"/>
              <a:gd name="connsiteX17" fmla="*/ 337624 w 815926"/>
              <a:gd name="connsiteY17" fmla="*/ 1055076 h 1167656"/>
              <a:gd name="connsiteX18" fmla="*/ 309489 w 815926"/>
              <a:gd name="connsiteY18" fmla="*/ 1083212 h 1167656"/>
              <a:gd name="connsiteX19" fmla="*/ 267286 w 815926"/>
              <a:gd name="connsiteY19" fmla="*/ 1097280 h 1167656"/>
              <a:gd name="connsiteX20" fmla="*/ 154744 w 815926"/>
              <a:gd name="connsiteY20" fmla="*/ 1153550 h 1167656"/>
              <a:gd name="connsiteX21" fmla="*/ 98474 w 815926"/>
              <a:gd name="connsiteY21" fmla="*/ 1167618 h 116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15926" h="1167656">
                <a:moveTo>
                  <a:pt x="0" y="0"/>
                </a:moveTo>
                <a:cubicBezTo>
                  <a:pt x="42203" y="4689"/>
                  <a:pt x="84254" y="11042"/>
                  <a:pt x="126609" y="14067"/>
                </a:cubicBezTo>
                <a:cubicBezTo>
                  <a:pt x="538662" y="43499"/>
                  <a:pt x="260019" y="11400"/>
                  <a:pt x="506437" y="42203"/>
                </a:cubicBezTo>
                <a:cubicBezTo>
                  <a:pt x="579729" y="66633"/>
                  <a:pt x="521602" y="40267"/>
                  <a:pt x="576775" y="84406"/>
                </a:cubicBezTo>
                <a:cubicBezTo>
                  <a:pt x="589977" y="94968"/>
                  <a:pt x="605776" y="101979"/>
                  <a:pt x="618978" y="112541"/>
                </a:cubicBezTo>
                <a:cubicBezTo>
                  <a:pt x="649279" y="136781"/>
                  <a:pt x="695199" y="200530"/>
                  <a:pt x="703384" y="225083"/>
                </a:cubicBezTo>
                <a:cubicBezTo>
                  <a:pt x="715888" y="262595"/>
                  <a:pt x="722410" y="288791"/>
                  <a:pt x="745587" y="323556"/>
                </a:cubicBezTo>
                <a:cubicBezTo>
                  <a:pt x="752944" y="334592"/>
                  <a:pt x="764344" y="342313"/>
                  <a:pt x="773723" y="351692"/>
                </a:cubicBezTo>
                <a:cubicBezTo>
                  <a:pt x="807972" y="454440"/>
                  <a:pt x="794665" y="407326"/>
                  <a:pt x="815926" y="492369"/>
                </a:cubicBezTo>
                <a:cubicBezTo>
                  <a:pt x="806547" y="529883"/>
                  <a:pt x="815132" y="577567"/>
                  <a:pt x="787790" y="604910"/>
                </a:cubicBezTo>
                <a:cubicBezTo>
                  <a:pt x="778412" y="614289"/>
                  <a:pt x="770266" y="625088"/>
                  <a:pt x="759655" y="633046"/>
                </a:cubicBezTo>
                <a:cubicBezTo>
                  <a:pt x="632400" y="728488"/>
                  <a:pt x="711637" y="652926"/>
                  <a:pt x="647114" y="717452"/>
                </a:cubicBezTo>
                <a:cubicBezTo>
                  <a:pt x="642425" y="731520"/>
                  <a:pt x="641665" y="747588"/>
                  <a:pt x="633046" y="759655"/>
                </a:cubicBezTo>
                <a:cubicBezTo>
                  <a:pt x="617628" y="781240"/>
                  <a:pt x="576775" y="815926"/>
                  <a:pt x="576775" y="815926"/>
                </a:cubicBezTo>
                <a:cubicBezTo>
                  <a:pt x="552052" y="890094"/>
                  <a:pt x="579047" y="830080"/>
                  <a:pt x="520504" y="900332"/>
                </a:cubicBezTo>
                <a:cubicBezTo>
                  <a:pt x="509680" y="913320"/>
                  <a:pt x="505571" y="931973"/>
                  <a:pt x="492369" y="942535"/>
                </a:cubicBezTo>
                <a:cubicBezTo>
                  <a:pt x="480790" y="951798"/>
                  <a:pt x="464234" y="951914"/>
                  <a:pt x="450166" y="956603"/>
                </a:cubicBezTo>
                <a:cubicBezTo>
                  <a:pt x="276600" y="1130166"/>
                  <a:pt x="453955" y="962010"/>
                  <a:pt x="337624" y="1055076"/>
                </a:cubicBezTo>
                <a:cubicBezTo>
                  <a:pt x="327267" y="1063362"/>
                  <a:pt x="320862" y="1076388"/>
                  <a:pt x="309489" y="1083212"/>
                </a:cubicBezTo>
                <a:cubicBezTo>
                  <a:pt x="296774" y="1090841"/>
                  <a:pt x="281354" y="1092591"/>
                  <a:pt x="267286" y="1097280"/>
                </a:cubicBezTo>
                <a:cubicBezTo>
                  <a:pt x="218179" y="1146386"/>
                  <a:pt x="251733" y="1121220"/>
                  <a:pt x="154744" y="1153550"/>
                </a:cubicBezTo>
                <a:cubicBezTo>
                  <a:pt x="108092" y="1169101"/>
                  <a:pt x="127370" y="1167618"/>
                  <a:pt x="98474" y="11676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Prostoročno 18"/>
          <p:cNvSpPr/>
          <p:nvPr/>
        </p:nvSpPr>
        <p:spPr>
          <a:xfrm>
            <a:off x="5421715" y="4780390"/>
            <a:ext cx="137392" cy="187568"/>
          </a:xfrm>
          <a:custGeom>
            <a:avLst/>
            <a:gdLst>
              <a:gd name="connsiteX0" fmla="*/ 8414 w 137392"/>
              <a:gd name="connsiteY0" fmla="*/ 185505 h 187568"/>
              <a:gd name="connsiteX1" fmla="*/ 78753 w 137392"/>
              <a:gd name="connsiteY1" fmla="*/ 129235 h 187568"/>
              <a:gd name="connsiteX2" fmla="*/ 106888 w 137392"/>
              <a:gd name="connsiteY2" fmla="*/ 101099 h 187568"/>
              <a:gd name="connsiteX3" fmla="*/ 120956 w 137392"/>
              <a:gd name="connsiteY3" fmla="*/ 58896 h 187568"/>
              <a:gd name="connsiteX4" fmla="*/ 135023 w 137392"/>
              <a:gd name="connsiteY4" fmla="*/ 2625 h 187568"/>
              <a:gd name="connsiteX5" fmla="*/ 106888 w 137392"/>
              <a:gd name="connsiteY5" fmla="*/ 30761 h 187568"/>
              <a:gd name="connsiteX6" fmla="*/ 64685 w 137392"/>
              <a:gd name="connsiteY6" fmla="*/ 58896 h 187568"/>
              <a:gd name="connsiteX7" fmla="*/ 36550 w 137392"/>
              <a:gd name="connsiteY7" fmla="*/ 101099 h 187568"/>
              <a:gd name="connsiteX8" fmla="*/ 8414 w 137392"/>
              <a:gd name="connsiteY8" fmla="*/ 129235 h 187568"/>
              <a:gd name="connsiteX9" fmla="*/ 8414 w 137392"/>
              <a:gd name="connsiteY9" fmla="*/ 185505 h 18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392" h="187568">
                <a:moveTo>
                  <a:pt x="8414" y="185505"/>
                </a:moveTo>
                <a:cubicBezTo>
                  <a:pt x="20137" y="185505"/>
                  <a:pt x="55956" y="148775"/>
                  <a:pt x="78753" y="129235"/>
                </a:cubicBezTo>
                <a:cubicBezTo>
                  <a:pt x="88823" y="120603"/>
                  <a:pt x="100064" y="112472"/>
                  <a:pt x="106888" y="101099"/>
                </a:cubicBezTo>
                <a:cubicBezTo>
                  <a:pt x="114517" y="88383"/>
                  <a:pt x="116882" y="73154"/>
                  <a:pt x="120956" y="58896"/>
                </a:cubicBezTo>
                <a:cubicBezTo>
                  <a:pt x="126267" y="40306"/>
                  <a:pt x="143670" y="19918"/>
                  <a:pt x="135023" y="2625"/>
                </a:cubicBezTo>
                <a:cubicBezTo>
                  <a:pt x="129091" y="-9238"/>
                  <a:pt x="117245" y="22475"/>
                  <a:pt x="106888" y="30761"/>
                </a:cubicBezTo>
                <a:cubicBezTo>
                  <a:pt x="93686" y="41323"/>
                  <a:pt x="78753" y="49518"/>
                  <a:pt x="64685" y="58896"/>
                </a:cubicBezTo>
                <a:cubicBezTo>
                  <a:pt x="55307" y="72964"/>
                  <a:pt x="47112" y="87897"/>
                  <a:pt x="36550" y="101099"/>
                </a:cubicBezTo>
                <a:cubicBezTo>
                  <a:pt x="28264" y="111456"/>
                  <a:pt x="10290" y="116105"/>
                  <a:pt x="8414" y="129235"/>
                </a:cubicBezTo>
                <a:cubicBezTo>
                  <a:pt x="-2291" y="204171"/>
                  <a:pt x="-3309" y="185505"/>
                  <a:pt x="8414" y="18550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rostoročno 19"/>
          <p:cNvSpPr/>
          <p:nvPr/>
        </p:nvSpPr>
        <p:spPr>
          <a:xfrm>
            <a:off x="5442122" y="4954242"/>
            <a:ext cx="156820" cy="39789"/>
          </a:xfrm>
          <a:custGeom>
            <a:avLst/>
            <a:gdLst>
              <a:gd name="connsiteX0" fmla="*/ 2075 w 156820"/>
              <a:gd name="connsiteY0" fmla="*/ 11653 h 39789"/>
              <a:gd name="connsiteX1" fmla="*/ 72413 w 156820"/>
              <a:gd name="connsiteY1" fmla="*/ 25721 h 39789"/>
              <a:gd name="connsiteX2" fmla="*/ 114616 w 156820"/>
              <a:gd name="connsiteY2" fmla="*/ 39789 h 39789"/>
              <a:gd name="connsiteX3" fmla="*/ 156820 w 156820"/>
              <a:gd name="connsiteY3" fmla="*/ 25721 h 39789"/>
              <a:gd name="connsiteX4" fmla="*/ 2075 w 156820"/>
              <a:gd name="connsiteY4" fmla="*/ 11653 h 3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20" h="39789">
                <a:moveTo>
                  <a:pt x="2075" y="11653"/>
                </a:moveTo>
                <a:cubicBezTo>
                  <a:pt x="-11993" y="11653"/>
                  <a:pt x="49217" y="19922"/>
                  <a:pt x="72413" y="25721"/>
                </a:cubicBezTo>
                <a:cubicBezTo>
                  <a:pt x="86799" y="29318"/>
                  <a:pt x="99787" y="39789"/>
                  <a:pt x="114616" y="39789"/>
                </a:cubicBezTo>
                <a:cubicBezTo>
                  <a:pt x="129445" y="39789"/>
                  <a:pt x="142752" y="30410"/>
                  <a:pt x="156820" y="25721"/>
                </a:cubicBezTo>
                <a:cubicBezTo>
                  <a:pt x="108789" y="-22308"/>
                  <a:pt x="16143" y="11653"/>
                  <a:pt x="2075" y="1165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Prostoročno 20"/>
          <p:cNvSpPr/>
          <p:nvPr/>
        </p:nvSpPr>
        <p:spPr>
          <a:xfrm>
            <a:off x="4473526" y="4783015"/>
            <a:ext cx="985573" cy="211016"/>
          </a:xfrm>
          <a:custGeom>
            <a:avLst/>
            <a:gdLst>
              <a:gd name="connsiteX0" fmla="*/ 436099 w 985573"/>
              <a:gd name="connsiteY0" fmla="*/ 42203 h 393896"/>
              <a:gd name="connsiteX1" fmla="*/ 351692 w 985573"/>
              <a:gd name="connsiteY1" fmla="*/ 28136 h 393896"/>
              <a:gd name="connsiteX2" fmla="*/ 309489 w 985573"/>
              <a:gd name="connsiteY2" fmla="*/ 14068 h 393896"/>
              <a:gd name="connsiteX3" fmla="*/ 253219 w 985573"/>
              <a:gd name="connsiteY3" fmla="*/ 0 h 393896"/>
              <a:gd name="connsiteX4" fmla="*/ 168812 w 985573"/>
              <a:gd name="connsiteY4" fmla="*/ 14068 h 393896"/>
              <a:gd name="connsiteX5" fmla="*/ 84406 w 985573"/>
              <a:gd name="connsiteY5" fmla="*/ 42203 h 393896"/>
              <a:gd name="connsiteX6" fmla="*/ 0 w 985573"/>
              <a:gd name="connsiteY6" fmla="*/ 154745 h 393896"/>
              <a:gd name="connsiteX7" fmla="*/ 14068 w 985573"/>
              <a:gd name="connsiteY7" fmla="*/ 253219 h 393896"/>
              <a:gd name="connsiteX8" fmla="*/ 98474 w 985573"/>
              <a:gd name="connsiteY8" fmla="*/ 323557 h 393896"/>
              <a:gd name="connsiteX9" fmla="*/ 126609 w 985573"/>
              <a:gd name="connsiteY9" fmla="*/ 351693 h 393896"/>
              <a:gd name="connsiteX10" fmla="*/ 182880 w 985573"/>
              <a:gd name="connsiteY10" fmla="*/ 365760 h 393896"/>
              <a:gd name="connsiteX11" fmla="*/ 267286 w 985573"/>
              <a:gd name="connsiteY11" fmla="*/ 393896 h 393896"/>
              <a:gd name="connsiteX12" fmla="*/ 675249 w 985573"/>
              <a:gd name="connsiteY12" fmla="*/ 379828 h 393896"/>
              <a:gd name="connsiteX13" fmla="*/ 759656 w 985573"/>
              <a:gd name="connsiteY13" fmla="*/ 337625 h 393896"/>
              <a:gd name="connsiteX14" fmla="*/ 801859 w 985573"/>
              <a:gd name="connsiteY14" fmla="*/ 323557 h 393896"/>
              <a:gd name="connsiteX15" fmla="*/ 886265 w 985573"/>
              <a:gd name="connsiteY15" fmla="*/ 267287 h 393896"/>
              <a:gd name="connsiteX16" fmla="*/ 914400 w 985573"/>
              <a:gd name="connsiteY16" fmla="*/ 239151 h 393896"/>
              <a:gd name="connsiteX17" fmla="*/ 956603 w 985573"/>
              <a:gd name="connsiteY17" fmla="*/ 225083 h 393896"/>
              <a:gd name="connsiteX18" fmla="*/ 970671 w 985573"/>
              <a:gd name="connsiteY18" fmla="*/ 84407 h 393896"/>
              <a:gd name="connsiteX19" fmla="*/ 928468 w 985573"/>
              <a:gd name="connsiteY19" fmla="*/ 70339 h 393896"/>
              <a:gd name="connsiteX20" fmla="*/ 886265 w 985573"/>
              <a:gd name="connsiteY20" fmla="*/ 42203 h 393896"/>
              <a:gd name="connsiteX21" fmla="*/ 675249 w 985573"/>
              <a:gd name="connsiteY21" fmla="*/ 56271 h 393896"/>
              <a:gd name="connsiteX22" fmla="*/ 393896 w 985573"/>
              <a:gd name="connsiteY22" fmla="*/ 84407 h 393896"/>
              <a:gd name="connsiteX23" fmla="*/ 225083 w 985573"/>
              <a:gd name="connsiteY23" fmla="*/ 70339 h 393896"/>
              <a:gd name="connsiteX24" fmla="*/ 140677 w 985573"/>
              <a:gd name="connsiteY24" fmla="*/ 56271 h 393896"/>
              <a:gd name="connsiteX25" fmla="*/ 98474 w 985573"/>
              <a:gd name="connsiteY25" fmla="*/ 42203 h 39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85573" h="393896">
                <a:moveTo>
                  <a:pt x="436099" y="42203"/>
                </a:moveTo>
                <a:cubicBezTo>
                  <a:pt x="407963" y="37514"/>
                  <a:pt x="379537" y="34324"/>
                  <a:pt x="351692" y="28136"/>
                </a:cubicBezTo>
                <a:cubicBezTo>
                  <a:pt x="337216" y="24919"/>
                  <a:pt x="323747" y="18142"/>
                  <a:pt x="309489" y="14068"/>
                </a:cubicBezTo>
                <a:cubicBezTo>
                  <a:pt x="290899" y="8756"/>
                  <a:pt x="271976" y="4689"/>
                  <a:pt x="253219" y="0"/>
                </a:cubicBezTo>
                <a:cubicBezTo>
                  <a:pt x="225083" y="4689"/>
                  <a:pt x="196484" y="7150"/>
                  <a:pt x="168812" y="14068"/>
                </a:cubicBezTo>
                <a:cubicBezTo>
                  <a:pt x="140040" y="21261"/>
                  <a:pt x="84406" y="42203"/>
                  <a:pt x="84406" y="42203"/>
                </a:cubicBezTo>
                <a:cubicBezTo>
                  <a:pt x="3583" y="123028"/>
                  <a:pt x="24554" y="81086"/>
                  <a:pt x="0" y="154745"/>
                </a:cubicBezTo>
                <a:cubicBezTo>
                  <a:pt x="4689" y="187570"/>
                  <a:pt x="1753" y="222433"/>
                  <a:pt x="14068" y="253219"/>
                </a:cubicBezTo>
                <a:cubicBezTo>
                  <a:pt x="25863" y="282706"/>
                  <a:pt x="75719" y="305353"/>
                  <a:pt x="98474" y="323557"/>
                </a:cubicBezTo>
                <a:cubicBezTo>
                  <a:pt x="108831" y="331843"/>
                  <a:pt x="114746" y="345762"/>
                  <a:pt x="126609" y="351693"/>
                </a:cubicBezTo>
                <a:cubicBezTo>
                  <a:pt x="143902" y="360340"/>
                  <a:pt x="164361" y="360204"/>
                  <a:pt x="182880" y="365760"/>
                </a:cubicBezTo>
                <a:cubicBezTo>
                  <a:pt x="211287" y="374282"/>
                  <a:pt x="267286" y="393896"/>
                  <a:pt x="267286" y="393896"/>
                </a:cubicBezTo>
                <a:cubicBezTo>
                  <a:pt x="403274" y="389207"/>
                  <a:pt x="539430" y="388060"/>
                  <a:pt x="675249" y="379828"/>
                </a:cubicBezTo>
                <a:cubicBezTo>
                  <a:pt x="765303" y="374370"/>
                  <a:pt x="703501" y="371318"/>
                  <a:pt x="759656" y="337625"/>
                </a:cubicBezTo>
                <a:cubicBezTo>
                  <a:pt x="772372" y="329996"/>
                  <a:pt x="788896" y="330758"/>
                  <a:pt x="801859" y="323557"/>
                </a:cubicBezTo>
                <a:cubicBezTo>
                  <a:pt x="831418" y="307135"/>
                  <a:pt x="862355" y="291198"/>
                  <a:pt x="886265" y="267287"/>
                </a:cubicBezTo>
                <a:cubicBezTo>
                  <a:pt x="895643" y="257908"/>
                  <a:pt x="903027" y="245975"/>
                  <a:pt x="914400" y="239151"/>
                </a:cubicBezTo>
                <a:cubicBezTo>
                  <a:pt x="927115" y="231522"/>
                  <a:pt x="942535" y="229772"/>
                  <a:pt x="956603" y="225083"/>
                </a:cubicBezTo>
                <a:cubicBezTo>
                  <a:pt x="969751" y="185641"/>
                  <a:pt x="1005689" y="128179"/>
                  <a:pt x="970671" y="84407"/>
                </a:cubicBezTo>
                <a:cubicBezTo>
                  <a:pt x="961408" y="72828"/>
                  <a:pt x="941731" y="76971"/>
                  <a:pt x="928468" y="70339"/>
                </a:cubicBezTo>
                <a:cubicBezTo>
                  <a:pt x="913346" y="62778"/>
                  <a:pt x="900333" y="51582"/>
                  <a:pt x="886265" y="42203"/>
                </a:cubicBezTo>
                <a:lnTo>
                  <a:pt x="675249" y="56271"/>
                </a:lnTo>
                <a:cubicBezTo>
                  <a:pt x="581341" y="64320"/>
                  <a:pt x="393896" y="84407"/>
                  <a:pt x="393896" y="84407"/>
                </a:cubicBezTo>
                <a:cubicBezTo>
                  <a:pt x="337625" y="79718"/>
                  <a:pt x="281204" y="76575"/>
                  <a:pt x="225083" y="70339"/>
                </a:cubicBezTo>
                <a:cubicBezTo>
                  <a:pt x="196734" y="67189"/>
                  <a:pt x="168521" y="62459"/>
                  <a:pt x="140677" y="56271"/>
                </a:cubicBezTo>
                <a:cubicBezTo>
                  <a:pt x="126201" y="53054"/>
                  <a:pt x="98474" y="42203"/>
                  <a:pt x="98474" y="4220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26" name="Tabe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323973"/>
              </p:ext>
            </p:extLst>
          </p:nvPr>
        </p:nvGraphicFramePr>
        <p:xfrm>
          <a:off x="5879355" y="-24032"/>
          <a:ext cx="3259341" cy="3933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4879">
                  <a:extLst>
                    <a:ext uri="{9D8B030D-6E8A-4147-A177-3AD203B41FA5}">
                      <a16:colId xmlns:a16="http://schemas.microsoft.com/office/drawing/2014/main" val="290349261"/>
                    </a:ext>
                  </a:extLst>
                </a:gridCol>
                <a:gridCol w="2364462">
                  <a:extLst>
                    <a:ext uri="{9D8B030D-6E8A-4147-A177-3AD203B41FA5}">
                      <a16:colId xmlns:a16="http://schemas.microsoft.com/office/drawing/2014/main" val="2902052141"/>
                    </a:ext>
                  </a:extLst>
                </a:gridCol>
              </a:tblGrid>
              <a:tr h="69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Rang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Institucije in organizacije </a:t>
                      </a:r>
                      <a:endParaRPr lang="sl-SI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79351"/>
                  </a:ext>
                </a:extLst>
              </a:tr>
              <a:tr h="69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 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Mala slovenska podjetja 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6501102"/>
                  </a:ext>
                </a:extLst>
              </a:tr>
              <a:tr h="74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2 </a:t>
                      </a:r>
                      <a:endParaRPr lang="sl-SI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Podjetje, organizacija, v kateri delujete 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6163770"/>
                  </a:ext>
                </a:extLst>
              </a:tr>
              <a:tr h="74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3 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Policija 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081817"/>
                  </a:ext>
                </a:extLst>
              </a:tr>
              <a:tr h="74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4 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Vojska 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6629936"/>
                  </a:ext>
                </a:extLst>
              </a:tr>
              <a:tr h="74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5 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Velika slovenska podjetja 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0088733"/>
                  </a:ext>
                </a:extLst>
              </a:tr>
              <a:tr h="74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6 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Trgovine / trgovska podjetja 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3862637"/>
                  </a:ext>
                </a:extLst>
              </a:tr>
              <a:tr h="74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7 </a:t>
                      </a:r>
                      <a:endParaRPr lang="sl-SI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800" b="1" dirty="0">
                          <a:effectLst/>
                        </a:rPr>
                        <a:t>Šolstvo </a:t>
                      </a:r>
                      <a:endParaRPr lang="sl-SI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172552"/>
                  </a:ext>
                </a:extLst>
              </a:tr>
              <a:tr h="74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8 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Predsednik republike 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2618869"/>
                  </a:ext>
                </a:extLst>
              </a:tr>
              <a:tr h="74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9 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Zdravstvo 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7660781"/>
                  </a:ext>
                </a:extLst>
              </a:tr>
              <a:tr h="74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10 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Tuja velika podjetja 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9697688"/>
                  </a:ext>
                </a:extLst>
              </a:tr>
              <a:tr h="74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11 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RTV Slovenija* 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1597054"/>
                  </a:ext>
                </a:extLst>
              </a:tr>
              <a:tr h="74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12 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Banke </a:t>
                      </a:r>
                      <a:endParaRPr lang="sl-SI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7383907"/>
                  </a:ext>
                </a:extLst>
              </a:tr>
              <a:tr h="74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13 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Župani 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742332"/>
                  </a:ext>
                </a:extLst>
              </a:tr>
              <a:tr h="74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14 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Zavarovalnice 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9244927"/>
                  </a:ext>
                </a:extLst>
              </a:tr>
              <a:tr h="74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15 </a:t>
                      </a:r>
                      <a:endParaRPr lang="sl-SI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Javna uprava* </a:t>
                      </a:r>
                      <a:endParaRPr lang="sl-SI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4289850"/>
                  </a:ext>
                </a:extLst>
              </a:tr>
            </a:tbl>
          </a:graphicData>
        </a:graphic>
      </p:graphicFrame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056525"/>
              </p:ext>
            </p:extLst>
          </p:nvPr>
        </p:nvGraphicFramePr>
        <p:xfrm>
          <a:off x="5894795" y="2942657"/>
          <a:ext cx="3243901" cy="38917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0640">
                  <a:extLst>
                    <a:ext uri="{9D8B030D-6E8A-4147-A177-3AD203B41FA5}">
                      <a16:colId xmlns:a16="http://schemas.microsoft.com/office/drawing/2014/main" val="2292417898"/>
                    </a:ext>
                  </a:extLst>
                </a:gridCol>
                <a:gridCol w="2353261">
                  <a:extLst>
                    <a:ext uri="{9D8B030D-6E8A-4147-A177-3AD203B41FA5}">
                      <a16:colId xmlns:a16="http://schemas.microsoft.com/office/drawing/2014/main" val="1945134000"/>
                    </a:ext>
                  </a:extLst>
                </a:gridCol>
              </a:tblGrid>
              <a:tr h="154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Rang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Poklici in posamezniki 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078267"/>
                  </a:ext>
                </a:extLst>
              </a:tr>
              <a:tr h="69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Gasilcem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3075205"/>
                  </a:ext>
                </a:extLst>
              </a:tr>
              <a:tr h="69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2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Medicinskim sestram*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9893534"/>
                  </a:ext>
                </a:extLst>
              </a:tr>
              <a:tr h="69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3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Znanstvenikom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798880"/>
                  </a:ext>
                </a:extLst>
              </a:tr>
              <a:tr h="69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4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(Malim) podjetnikom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8141467"/>
                  </a:ext>
                </a:extLst>
              </a:tr>
              <a:tr h="69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5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Zdravnikom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9459272"/>
                  </a:ext>
                </a:extLst>
              </a:tr>
              <a:tr h="69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6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Vojakom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1100610"/>
                  </a:ext>
                </a:extLst>
              </a:tr>
              <a:tr h="69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7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Policistom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0585406"/>
                  </a:ext>
                </a:extLst>
              </a:tr>
              <a:tr h="69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8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b="1" dirty="0">
                          <a:effectLst/>
                        </a:rPr>
                        <a:t>Učiteljem </a:t>
                      </a:r>
                      <a:endParaRPr lang="sl-SI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62005"/>
                  </a:ext>
                </a:extLst>
              </a:tr>
              <a:tr h="154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9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Navadnemu človeku z ulice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9205621"/>
                  </a:ext>
                </a:extLst>
              </a:tr>
              <a:tr h="69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10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Umetnikom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9355802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11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Univerzitetnim profesorjem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8228598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12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Raziskovalcem javnega mnenja 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355460"/>
                  </a:ext>
                </a:extLst>
              </a:tr>
              <a:tr h="69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13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TV voditeljem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1847456"/>
                  </a:ext>
                </a:extLst>
              </a:tr>
              <a:tr h="69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14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Novinarjem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3242350"/>
                  </a:ext>
                </a:extLst>
              </a:tr>
              <a:tr h="69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>
                          <a:effectLst/>
                        </a:rPr>
                        <a:t>15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>
                          <a:effectLst/>
                        </a:rPr>
                        <a:t>Odvetnikom* 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7332725"/>
                  </a:ext>
                </a:extLst>
              </a:tr>
            </a:tbl>
          </a:graphicData>
        </a:graphic>
      </p:graphicFrame>
      <p:sp>
        <p:nvSpPr>
          <p:cNvPr id="25" name="Pravokotnik 24"/>
          <p:cNvSpPr/>
          <p:nvPr/>
        </p:nvSpPr>
        <p:spPr>
          <a:xfrm rot="16200000">
            <a:off x="4186121" y="2384865"/>
            <a:ext cx="45720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Zaupanje v Sloveniji</a:t>
            </a:r>
            <a:r>
              <a:rPr lang="sl-S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razvrščeni glede na skupno stopnjo zaupanja (povzeto po</a:t>
            </a:r>
            <a:r>
              <a:rPr lang="sl-S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Valicon</a:t>
            </a:r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2018) </a:t>
            </a:r>
            <a:endParaRPr lang="sl-SI" dirty="0"/>
          </a:p>
        </p:txBody>
      </p:sp>
      <p:sp>
        <p:nvSpPr>
          <p:cNvPr id="28" name="PoljeZBesedilom 27"/>
          <p:cNvSpPr txBox="1"/>
          <p:nvPr/>
        </p:nvSpPr>
        <p:spPr>
          <a:xfrm>
            <a:off x="8377932" y="1783081"/>
            <a:ext cx="7607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2012-2018</a:t>
            </a:r>
            <a:endParaRPr lang="sl-SI" dirty="0"/>
          </a:p>
        </p:txBody>
      </p:sp>
      <p:sp>
        <p:nvSpPr>
          <p:cNvPr id="29" name="Puščica dol 28"/>
          <p:cNvSpPr/>
          <p:nvPr/>
        </p:nvSpPr>
        <p:spPr>
          <a:xfrm>
            <a:off x="8966580" y="1783081"/>
            <a:ext cx="187558" cy="562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0" name="PoljeZBesedilom 29"/>
          <p:cNvSpPr txBox="1"/>
          <p:nvPr/>
        </p:nvSpPr>
        <p:spPr>
          <a:xfrm>
            <a:off x="8377932" y="4438353"/>
            <a:ext cx="7607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2012-2018</a:t>
            </a:r>
            <a:endParaRPr lang="sl-SI" dirty="0"/>
          </a:p>
        </p:txBody>
      </p:sp>
      <p:sp>
        <p:nvSpPr>
          <p:cNvPr id="31" name="Puščica dol 30"/>
          <p:cNvSpPr/>
          <p:nvPr/>
        </p:nvSpPr>
        <p:spPr>
          <a:xfrm>
            <a:off x="8951138" y="4445455"/>
            <a:ext cx="187558" cy="562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79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31429" y="4585648"/>
            <a:ext cx="9094608" cy="527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bg1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0687" y="1"/>
            <a:ext cx="7886700" cy="1045028"/>
          </a:xfrm>
        </p:spPr>
        <p:txBody>
          <a:bodyPr>
            <a:normAutofit/>
          </a:bodyPr>
          <a:lstStyle/>
          <a:p>
            <a:pPr algn="ctr"/>
            <a:r>
              <a:rPr lang="sl-SI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Zakaj ravnatelj in zakaj pedagoško vodenje ?</a:t>
            </a:r>
            <a:endParaRPr lang="sl-SI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150220" y="3525146"/>
            <a:ext cx="84826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>
          <a:xfrm>
            <a:off x="-17963" y="3446252"/>
            <a:ext cx="9063177" cy="113939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dirty="0" smtClean="0"/>
              <a:t>Spremembe v šolski prostor ne morejo vnašati zgolj učitelji entuziasti; potrebna je podpora ravnateljev – pedagoških vodij …</a:t>
            </a:r>
          </a:p>
          <a:p>
            <a:pPr marL="0" indent="0">
              <a:buNone/>
            </a:pPr>
            <a:r>
              <a:rPr lang="sl-SI" sz="2400" dirty="0" smtClean="0"/>
              <a:t>							</a:t>
            </a:r>
            <a:r>
              <a:rPr lang="sl-SI" sz="2000" dirty="0" smtClean="0"/>
              <a:t>Norman Emerson, 2017</a:t>
            </a:r>
          </a:p>
          <a:p>
            <a:pPr marL="0" indent="0">
              <a:buNone/>
            </a:pPr>
            <a:r>
              <a:rPr lang="sl-SI" sz="2400" dirty="0">
                <a:solidFill>
                  <a:schemeClr val="bg1"/>
                </a:solidFill>
              </a:rPr>
              <a:t>Le učitelji sami lahko spremenijo svoja </a:t>
            </a:r>
            <a:r>
              <a:rPr lang="sl-SI" sz="2400" dirty="0" smtClean="0">
                <a:solidFill>
                  <a:schemeClr val="bg1"/>
                </a:solidFill>
              </a:rPr>
              <a:t>ravnanja.   Fullan,2006</a:t>
            </a:r>
            <a:endParaRPr lang="sl-SI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endParaRPr lang="sl-SI" sz="2400" dirty="0" smtClean="0"/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endParaRPr lang="sl-SI" sz="2400" dirty="0" smtClean="0"/>
          </a:p>
          <a:p>
            <a:pPr marL="0" indent="0">
              <a:buNone/>
            </a:pPr>
            <a:endParaRPr lang="sl-SI" sz="2400" dirty="0" smtClean="0"/>
          </a:p>
          <a:p>
            <a:pPr marL="0" indent="0">
              <a:buNone/>
            </a:pPr>
            <a:r>
              <a:rPr lang="sl-SI" sz="2400" dirty="0" smtClean="0"/>
              <a:t> </a:t>
            </a:r>
            <a:endParaRPr lang="sl-SI" sz="24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1569989" y="696461"/>
            <a:ext cx="564315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accent1">
                    <a:lumMod val="50000"/>
                  </a:schemeClr>
                </a:solidFill>
              </a:rPr>
              <a:t>Šola je kraj sprememb – nujnih in potrebnih </a:t>
            </a:r>
            <a:endParaRPr lang="sl-SI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-17963" y="5113273"/>
            <a:ext cx="9144000" cy="10895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sl-SI" sz="2400" dirty="0">
                <a:solidFill>
                  <a:schemeClr val="bg1"/>
                </a:solidFill>
              </a:rPr>
              <a:t>Izkušnje kažejo, da so spremembe uspešne in trajne, če je vanje aktivno vključen </a:t>
            </a:r>
            <a:r>
              <a:rPr lang="sl-SI" sz="2400" dirty="0" smtClean="0">
                <a:solidFill>
                  <a:schemeClr val="bg1"/>
                </a:solidFill>
              </a:rPr>
              <a:t>ravnatelj, če </a:t>
            </a:r>
            <a:r>
              <a:rPr lang="sl-SI" sz="2400" dirty="0">
                <a:solidFill>
                  <a:schemeClr val="bg1"/>
                </a:solidFill>
              </a:rPr>
              <a:t>je ravnatelj </a:t>
            </a:r>
            <a:r>
              <a:rPr lang="sl-SI" sz="2400" dirty="0" smtClean="0">
                <a:solidFill>
                  <a:schemeClr val="bg1"/>
                </a:solidFill>
              </a:rPr>
              <a:t>angažiran, če so skrbno </a:t>
            </a:r>
            <a:r>
              <a:rPr lang="sl-SI" sz="2400" dirty="0">
                <a:solidFill>
                  <a:schemeClr val="bg1"/>
                </a:solidFill>
              </a:rPr>
              <a:t>načrtovane in evalvirane. 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31429" y="1158126"/>
            <a:ext cx="9126037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sl-SI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Šola je bila vedno privilegirano ogledalo družbe in njenih notranjih bojev, kar se danes kaže v vedno večjem pritisku ekonomske logike in njej ustreznega diskurza na šolo. Ta naj bi bila danes sicer varna pred ideologijami, učencem prijazna in uspešna, kar naj bi dosegla z opustitvijo okostenelih oblik podajanja znanja in ločevanja med šolo in življenjem</a:t>
            </a:r>
            <a:r>
              <a:rPr lang="sl-SI" sz="2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l-SI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					</a:t>
            </a:r>
            <a:r>
              <a:rPr lang="sl-SI" sz="2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r>
              <a:rPr lang="sl-SI" sz="16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sl-SI" sz="1600" dirty="0" smtClean="0"/>
              <a:t>C</a:t>
            </a:r>
            <a:r>
              <a:rPr lang="sl-SI" sz="1600" dirty="0"/>
              <a:t>. Laval, </a:t>
            </a:r>
            <a:r>
              <a:rPr lang="sl-SI" sz="1600" dirty="0" smtClean="0"/>
              <a:t>2005</a:t>
            </a: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243331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374506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sl-SI" dirty="0" smtClean="0">
                <a:solidFill>
                  <a:schemeClr val="bg1"/>
                </a:solidFill>
              </a:rPr>
              <a:t>Zasnova sistema vzgoje in izobraževanja</a:t>
            </a:r>
            <a:br>
              <a:rPr lang="sl-SI" dirty="0" smtClean="0">
                <a:solidFill>
                  <a:schemeClr val="bg1"/>
                </a:solidFill>
              </a:rPr>
            </a:br>
            <a:r>
              <a:rPr lang="sl-SI" dirty="0" smtClean="0">
                <a:solidFill>
                  <a:schemeClr val="bg1"/>
                </a:solidFill>
              </a:rPr>
              <a:t>v RS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-1" y="1395006"/>
            <a:ext cx="9144000" cy="4434840"/>
          </a:xfrm>
          <a:solidFill>
            <a:schemeClr val="bg2">
              <a:lumMod val="1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225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l-SI" sz="2250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sl-SI" sz="2250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sl-SI" sz="2475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sl-SI" sz="1500" dirty="0"/>
          </a:p>
          <a:p>
            <a:pPr marL="342900" indent="-342900">
              <a:buAutoNum type="arabicPeriod"/>
            </a:pPr>
            <a:endParaRPr lang="sl-SI" sz="1500" dirty="0"/>
          </a:p>
        </p:txBody>
      </p:sp>
      <p:sp>
        <p:nvSpPr>
          <p:cNvPr id="4" name="Pravokotnik 3"/>
          <p:cNvSpPr/>
          <p:nvPr/>
        </p:nvSpPr>
        <p:spPr>
          <a:xfrm>
            <a:off x="813163" y="2684415"/>
            <a:ext cx="1724300" cy="74458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Kurikulum</a:t>
            </a:r>
          </a:p>
          <a:p>
            <a:pPr algn="ctr"/>
            <a:r>
              <a:rPr lang="sl-SI" dirty="0" smtClean="0"/>
              <a:t>Učni </a:t>
            </a:r>
            <a:r>
              <a:rPr lang="sl-SI" dirty="0"/>
              <a:t>načrti</a:t>
            </a:r>
          </a:p>
        </p:txBody>
      </p:sp>
      <p:sp>
        <p:nvSpPr>
          <p:cNvPr id="5" name="Pravokotnik 4"/>
          <p:cNvSpPr/>
          <p:nvPr/>
        </p:nvSpPr>
        <p:spPr>
          <a:xfrm>
            <a:off x="3272247" y="2684415"/>
            <a:ext cx="1812471" cy="744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Izvajanje </a:t>
            </a:r>
            <a:r>
              <a:rPr lang="sl-SI" dirty="0" smtClean="0"/>
              <a:t>pouka oz. VI dejavnosti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3272247" y="1572441"/>
            <a:ext cx="1812471" cy="74458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Avtonomija</a:t>
            </a:r>
          </a:p>
        </p:txBody>
      </p:sp>
      <p:sp>
        <p:nvSpPr>
          <p:cNvPr id="8" name="Desna puščica 7"/>
          <p:cNvSpPr/>
          <p:nvPr/>
        </p:nvSpPr>
        <p:spPr>
          <a:xfrm rot="5400000">
            <a:off x="4141335" y="2403158"/>
            <a:ext cx="269420" cy="195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sp>
        <p:nvSpPr>
          <p:cNvPr id="9" name="Desna puščica 8"/>
          <p:cNvSpPr/>
          <p:nvPr/>
        </p:nvSpPr>
        <p:spPr>
          <a:xfrm>
            <a:off x="5326787" y="1930038"/>
            <a:ext cx="269420" cy="195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sp>
        <p:nvSpPr>
          <p:cNvPr id="11" name="Pravokotnik 10"/>
          <p:cNvSpPr/>
          <p:nvPr/>
        </p:nvSpPr>
        <p:spPr>
          <a:xfrm>
            <a:off x="813163" y="3973556"/>
            <a:ext cx="1812471" cy="74458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Centralizacija</a:t>
            </a:r>
          </a:p>
        </p:txBody>
      </p:sp>
      <p:sp>
        <p:nvSpPr>
          <p:cNvPr id="12" name="Desna puščica 11"/>
          <p:cNvSpPr/>
          <p:nvPr/>
        </p:nvSpPr>
        <p:spPr>
          <a:xfrm rot="16200000">
            <a:off x="1540603" y="3630361"/>
            <a:ext cx="269420" cy="195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sp>
        <p:nvSpPr>
          <p:cNvPr id="13" name="Pravokotnik 12"/>
          <p:cNvSpPr/>
          <p:nvPr/>
        </p:nvSpPr>
        <p:spPr>
          <a:xfrm>
            <a:off x="5809711" y="2684418"/>
            <a:ext cx="1763487" cy="744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Vodenje</a:t>
            </a:r>
          </a:p>
        </p:txBody>
      </p:sp>
      <p:sp>
        <p:nvSpPr>
          <p:cNvPr id="14" name="Pravokotnik 13"/>
          <p:cNvSpPr/>
          <p:nvPr/>
        </p:nvSpPr>
        <p:spPr>
          <a:xfrm>
            <a:off x="5838277" y="1577337"/>
            <a:ext cx="1763487" cy="744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Pedagoško vodenje</a:t>
            </a:r>
          </a:p>
        </p:txBody>
      </p:sp>
      <p:sp>
        <p:nvSpPr>
          <p:cNvPr id="15" name="Pravokotnik 14"/>
          <p:cNvSpPr/>
          <p:nvPr/>
        </p:nvSpPr>
        <p:spPr>
          <a:xfrm rot="16200000">
            <a:off x="7569567" y="2144346"/>
            <a:ext cx="1812471" cy="744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Regulacija</a:t>
            </a:r>
          </a:p>
        </p:txBody>
      </p:sp>
      <p:sp>
        <p:nvSpPr>
          <p:cNvPr id="16" name="Desna puščica 15"/>
          <p:cNvSpPr/>
          <p:nvPr/>
        </p:nvSpPr>
        <p:spPr>
          <a:xfrm rot="10800000">
            <a:off x="7725969" y="2959143"/>
            <a:ext cx="269420" cy="195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sp>
        <p:nvSpPr>
          <p:cNvPr id="17" name="Dvosmerna navpična puščica 16"/>
          <p:cNvSpPr/>
          <p:nvPr/>
        </p:nvSpPr>
        <p:spPr>
          <a:xfrm>
            <a:off x="6655531" y="2346473"/>
            <a:ext cx="186141" cy="31840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sp>
        <p:nvSpPr>
          <p:cNvPr id="18" name="Pravokotnik 17"/>
          <p:cNvSpPr/>
          <p:nvPr/>
        </p:nvSpPr>
        <p:spPr>
          <a:xfrm>
            <a:off x="4420551" y="3942586"/>
            <a:ext cx="1812471" cy="74458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Decentralizacija</a:t>
            </a:r>
          </a:p>
        </p:txBody>
      </p:sp>
      <p:sp>
        <p:nvSpPr>
          <p:cNvPr id="19" name="Desna puščica 18"/>
          <p:cNvSpPr/>
          <p:nvPr/>
        </p:nvSpPr>
        <p:spPr>
          <a:xfrm rot="16200000">
            <a:off x="4437289" y="3630360"/>
            <a:ext cx="269420" cy="195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sp>
        <p:nvSpPr>
          <p:cNvPr id="20" name="Desna puščica 19"/>
          <p:cNvSpPr/>
          <p:nvPr/>
        </p:nvSpPr>
        <p:spPr>
          <a:xfrm rot="16200000">
            <a:off x="5801129" y="3588726"/>
            <a:ext cx="269420" cy="195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sp>
        <p:nvSpPr>
          <p:cNvPr id="21" name="Pravokotnik 20"/>
          <p:cNvSpPr/>
          <p:nvPr/>
        </p:nvSpPr>
        <p:spPr>
          <a:xfrm>
            <a:off x="3275101" y="5085263"/>
            <a:ext cx="1812471" cy="74458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Odgovornost</a:t>
            </a:r>
          </a:p>
        </p:txBody>
      </p:sp>
      <p:cxnSp>
        <p:nvCxnSpPr>
          <p:cNvPr id="23" name="Raven povezovalnik 22"/>
          <p:cNvCxnSpPr/>
          <p:nvPr/>
        </p:nvCxnSpPr>
        <p:spPr>
          <a:xfrm flipH="1">
            <a:off x="2916644" y="1572441"/>
            <a:ext cx="12702" cy="3995846"/>
          </a:xfrm>
          <a:prstGeom prst="line">
            <a:avLst/>
          </a:prstGeom>
          <a:ln w="539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ovezovalnik 24"/>
          <p:cNvCxnSpPr/>
          <p:nvPr/>
        </p:nvCxnSpPr>
        <p:spPr>
          <a:xfrm flipV="1">
            <a:off x="769280" y="4923065"/>
            <a:ext cx="7305665" cy="19594"/>
          </a:xfrm>
          <a:prstGeom prst="line">
            <a:avLst/>
          </a:prstGeom>
          <a:ln w="38100" cmpd="sng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ovezovalnik 21"/>
          <p:cNvCxnSpPr/>
          <p:nvPr/>
        </p:nvCxnSpPr>
        <p:spPr>
          <a:xfrm flipV="1">
            <a:off x="623212" y="3723950"/>
            <a:ext cx="7305665" cy="19594"/>
          </a:xfrm>
          <a:prstGeom prst="line">
            <a:avLst/>
          </a:prstGeom>
          <a:ln w="38100" cmpd="sng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storočno 5"/>
          <p:cNvSpPr/>
          <p:nvPr/>
        </p:nvSpPr>
        <p:spPr>
          <a:xfrm>
            <a:off x="2957525" y="1405719"/>
            <a:ext cx="2351454" cy="1119117"/>
          </a:xfrm>
          <a:custGeom>
            <a:avLst/>
            <a:gdLst>
              <a:gd name="connsiteX0" fmla="*/ 822905 w 2351454"/>
              <a:gd name="connsiteY0" fmla="*/ 40944 h 1119117"/>
              <a:gd name="connsiteX1" fmla="*/ 563597 w 2351454"/>
              <a:gd name="connsiteY1" fmla="*/ 54591 h 1119117"/>
              <a:gd name="connsiteX2" fmla="*/ 522654 w 2351454"/>
              <a:gd name="connsiteY2" fmla="*/ 81887 h 1119117"/>
              <a:gd name="connsiteX3" fmla="*/ 481711 w 2351454"/>
              <a:gd name="connsiteY3" fmla="*/ 95535 h 1119117"/>
              <a:gd name="connsiteX4" fmla="*/ 399824 w 2351454"/>
              <a:gd name="connsiteY4" fmla="*/ 136478 h 1119117"/>
              <a:gd name="connsiteX5" fmla="*/ 317938 w 2351454"/>
              <a:gd name="connsiteY5" fmla="*/ 204717 h 1119117"/>
              <a:gd name="connsiteX6" fmla="*/ 276994 w 2351454"/>
              <a:gd name="connsiteY6" fmla="*/ 232012 h 1119117"/>
              <a:gd name="connsiteX7" fmla="*/ 236051 w 2351454"/>
              <a:gd name="connsiteY7" fmla="*/ 313899 h 1119117"/>
              <a:gd name="connsiteX8" fmla="*/ 195108 w 2351454"/>
              <a:gd name="connsiteY8" fmla="*/ 354842 h 1119117"/>
              <a:gd name="connsiteX9" fmla="*/ 140517 w 2351454"/>
              <a:gd name="connsiteY9" fmla="*/ 436729 h 1119117"/>
              <a:gd name="connsiteX10" fmla="*/ 126869 w 2351454"/>
              <a:gd name="connsiteY10" fmla="*/ 477672 h 1119117"/>
              <a:gd name="connsiteX11" fmla="*/ 85926 w 2351454"/>
              <a:gd name="connsiteY11" fmla="*/ 532263 h 1119117"/>
              <a:gd name="connsiteX12" fmla="*/ 17687 w 2351454"/>
              <a:gd name="connsiteY12" fmla="*/ 668741 h 1119117"/>
              <a:gd name="connsiteX13" fmla="*/ 17687 w 2351454"/>
              <a:gd name="connsiteY13" fmla="*/ 846162 h 1119117"/>
              <a:gd name="connsiteX14" fmla="*/ 31335 w 2351454"/>
              <a:gd name="connsiteY14" fmla="*/ 887105 h 1119117"/>
              <a:gd name="connsiteX15" fmla="*/ 72278 w 2351454"/>
              <a:gd name="connsiteY15" fmla="*/ 914400 h 1119117"/>
              <a:gd name="connsiteX16" fmla="*/ 181460 w 2351454"/>
              <a:gd name="connsiteY16" fmla="*/ 1009935 h 1119117"/>
              <a:gd name="connsiteX17" fmla="*/ 222403 w 2351454"/>
              <a:gd name="connsiteY17" fmla="*/ 1037230 h 1119117"/>
              <a:gd name="connsiteX18" fmla="*/ 263347 w 2351454"/>
              <a:gd name="connsiteY18" fmla="*/ 1064526 h 1119117"/>
              <a:gd name="connsiteX19" fmla="*/ 331585 w 2351454"/>
              <a:gd name="connsiteY19" fmla="*/ 1078174 h 1119117"/>
              <a:gd name="connsiteX20" fmla="*/ 413472 w 2351454"/>
              <a:gd name="connsiteY20" fmla="*/ 1105469 h 1119117"/>
              <a:gd name="connsiteX21" fmla="*/ 481711 w 2351454"/>
              <a:gd name="connsiteY21" fmla="*/ 1119117 h 1119117"/>
              <a:gd name="connsiteX22" fmla="*/ 1750953 w 2351454"/>
              <a:gd name="connsiteY22" fmla="*/ 1105469 h 1119117"/>
              <a:gd name="connsiteX23" fmla="*/ 1860135 w 2351454"/>
              <a:gd name="connsiteY23" fmla="*/ 1091821 h 1119117"/>
              <a:gd name="connsiteX24" fmla="*/ 2010260 w 2351454"/>
              <a:gd name="connsiteY24" fmla="*/ 1050878 h 1119117"/>
              <a:gd name="connsiteX25" fmla="*/ 2133090 w 2351454"/>
              <a:gd name="connsiteY25" fmla="*/ 1037230 h 1119117"/>
              <a:gd name="connsiteX26" fmla="*/ 2214976 w 2351454"/>
              <a:gd name="connsiteY26" fmla="*/ 1009935 h 1119117"/>
              <a:gd name="connsiteX27" fmla="*/ 2255920 w 2351454"/>
              <a:gd name="connsiteY27" fmla="*/ 996287 h 1119117"/>
              <a:gd name="connsiteX28" fmla="*/ 2296863 w 2351454"/>
              <a:gd name="connsiteY28" fmla="*/ 668741 h 1119117"/>
              <a:gd name="connsiteX29" fmla="*/ 2337806 w 2351454"/>
              <a:gd name="connsiteY29" fmla="*/ 491320 h 1119117"/>
              <a:gd name="connsiteX30" fmla="*/ 2351454 w 2351454"/>
              <a:gd name="connsiteY30" fmla="*/ 450377 h 1119117"/>
              <a:gd name="connsiteX31" fmla="*/ 2337806 w 2351454"/>
              <a:gd name="connsiteY31" fmla="*/ 109182 h 1119117"/>
              <a:gd name="connsiteX32" fmla="*/ 2296863 w 2351454"/>
              <a:gd name="connsiteY32" fmla="*/ 81887 h 1119117"/>
              <a:gd name="connsiteX33" fmla="*/ 2214976 w 2351454"/>
              <a:gd name="connsiteY33" fmla="*/ 54591 h 1119117"/>
              <a:gd name="connsiteX34" fmla="*/ 1628123 w 2351454"/>
              <a:gd name="connsiteY34" fmla="*/ 40944 h 1119117"/>
              <a:gd name="connsiteX35" fmla="*/ 1587179 w 2351454"/>
              <a:gd name="connsiteY35" fmla="*/ 27296 h 1119117"/>
              <a:gd name="connsiteX36" fmla="*/ 1546236 w 2351454"/>
              <a:gd name="connsiteY36" fmla="*/ 0 h 1119117"/>
              <a:gd name="connsiteX37" fmla="*/ 1286929 w 2351454"/>
              <a:gd name="connsiteY37" fmla="*/ 13648 h 1119117"/>
              <a:gd name="connsiteX38" fmla="*/ 1205042 w 2351454"/>
              <a:gd name="connsiteY38" fmla="*/ 27296 h 111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351454" h="1119117">
                <a:moveTo>
                  <a:pt x="822905" y="40944"/>
                </a:moveTo>
                <a:cubicBezTo>
                  <a:pt x="736469" y="45493"/>
                  <a:pt x="649359" y="42896"/>
                  <a:pt x="563597" y="54591"/>
                </a:cubicBezTo>
                <a:cubicBezTo>
                  <a:pt x="547345" y="56807"/>
                  <a:pt x="537325" y="74551"/>
                  <a:pt x="522654" y="81887"/>
                </a:cubicBezTo>
                <a:cubicBezTo>
                  <a:pt x="509787" y="88321"/>
                  <a:pt x="494578" y="89101"/>
                  <a:pt x="481711" y="95535"/>
                </a:cubicBezTo>
                <a:cubicBezTo>
                  <a:pt x="375887" y="148447"/>
                  <a:pt x="502736" y="102174"/>
                  <a:pt x="399824" y="136478"/>
                </a:cubicBezTo>
                <a:cubicBezTo>
                  <a:pt x="298158" y="204257"/>
                  <a:pt x="423035" y="117138"/>
                  <a:pt x="317938" y="204717"/>
                </a:cubicBezTo>
                <a:cubicBezTo>
                  <a:pt x="305337" y="215218"/>
                  <a:pt x="290642" y="222914"/>
                  <a:pt x="276994" y="232012"/>
                </a:cubicBezTo>
                <a:cubicBezTo>
                  <a:pt x="263316" y="273049"/>
                  <a:pt x="265449" y="278622"/>
                  <a:pt x="236051" y="313899"/>
                </a:cubicBezTo>
                <a:cubicBezTo>
                  <a:pt x="223695" y="328726"/>
                  <a:pt x="206957" y="339607"/>
                  <a:pt x="195108" y="354842"/>
                </a:cubicBezTo>
                <a:cubicBezTo>
                  <a:pt x="174968" y="380737"/>
                  <a:pt x="150891" y="405607"/>
                  <a:pt x="140517" y="436729"/>
                </a:cubicBezTo>
                <a:cubicBezTo>
                  <a:pt x="135968" y="450377"/>
                  <a:pt x="134006" y="465182"/>
                  <a:pt x="126869" y="477672"/>
                </a:cubicBezTo>
                <a:cubicBezTo>
                  <a:pt x="115584" y="497421"/>
                  <a:pt x="99574" y="514066"/>
                  <a:pt x="85926" y="532263"/>
                </a:cubicBezTo>
                <a:cubicBezTo>
                  <a:pt x="51437" y="635729"/>
                  <a:pt x="75893" y="591132"/>
                  <a:pt x="17687" y="668741"/>
                </a:cubicBezTo>
                <a:cubicBezTo>
                  <a:pt x="-8671" y="747813"/>
                  <a:pt x="-2948" y="712036"/>
                  <a:pt x="17687" y="846162"/>
                </a:cubicBezTo>
                <a:cubicBezTo>
                  <a:pt x="19875" y="860381"/>
                  <a:pt x="22348" y="875872"/>
                  <a:pt x="31335" y="887105"/>
                </a:cubicBezTo>
                <a:cubicBezTo>
                  <a:pt x="41582" y="899913"/>
                  <a:pt x="58630" y="905302"/>
                  <a:pt x="72278" y="914400"/>
                </a:cubicBezTo>
                <a:cubicBezTo>
                  <a:pt x="117771" y="982639"/>
                  <a:pt x="85926" y="946246"/>
                  <a:pt x="181460" y="1009935"/>
                </a:cubicBezTo>
                <a:lnTo>
                  <a:pt x="222403" y="1037230"/>
                </a:lnTo>
                <a:cubicBezTo>
                  <a:pt x="236051" y="1046329"/>
                  <a:pt x="247263" y="1061309"/>
                  <a:pt x="263347" y="1064526"/>
                </a:cubicBezTo>
                <a:cubicBezTo>
                  <a:pt x="286093" y="1069075"/>
                  <a:pt x="309206" y="1072071"/>
                  <a:pt x="331585" y="1078174"/>
                </a:cubicBezTo>
                <a:cubicBezTo>
                  <a:pt x="359343" y="1085744"/>
                  <a:pt x="385259" y="1099826"/>
                  <a:pt x="413472" y="1105469"/>
                </a:cubicBezTo>
                <a:lnTo>
                  <a:pt x="481711" y="1119117"/>
                </a:lnTo>
                <a:lnTo>
                  <a:pt x="1750953" y="1105469"/>
                </a:lnTo>
                <a:cubicBezTo>
                  <a:pt x="1787623" y="1104743"/>
                  <a:pt x="1824049" y="1098382"/>
                  <a:pt x="1860135" y="1091821"/>
                </a:cubicBezTo>
                <a:cubicBezTo>
                  <a:pt x="2007898" y="1064955"/>
                  <a:pt x="1701372" y="1085199"/>
                  <a:pt x="2010260" y="1050878"/>
                </a:cubicBezTo>
                <a:lnTo>
                  <a:pt x="2133090" y="1037230"/>
                </a:lnTo>
                <a:lnTo>
                  <a:pt x="2214976" y="1009935"/>
                </a:lnTo>
                <a:lnTo>
                  <a:pt x="2255920" y="996287"/>
                </a:lnTo>
                <a:cubicBezTo>
                  <a:pt x="2312245" y="827307"/>
                  <a:pt x="2272793" y="969605"/>
                  <a:pt x="2296863" y="668741"/>
                </a:cubicBezTo>
                <a:cubicBezTo>
                  <a:pt x="2304323" y="575497"/>
                  <a:pt x="2309513" y="576199"/>
                  <a:pt x="2337806" y="491320"/>
                </a:cubicBezTo>
                <a:lnTo>
                  <a:pt x="2351454" y="450377"/>
                </a:lnTo>
                <a:cubicBezTo>
                  <a:pt x="2346905" y="336645"/>
                  <a:pt x="2354487" y="221776"/>
                  <a:pt x="2337806" y="109182"/>
                </a:cubicBezTo>
                <a:cubicBezTo>
                  <a:pt x="2335402" y="92957"/>
                  <a:pt x="2311852" y="88549"/>
                  <a:pt x="2296863" y="81887"/>
                </a:cubicBezTo>
                <a:cubicBezTo>
                  <a:pt x="2270571" y="70202"/>
                  <a:pt x="2243740" y="55260"/>
                  <a:pt x="2214976" y="54591"/>
                </a:cubicBezTo>
                <a:lnTo>
                  <a:pt x="1628123" y="40944"/>
                </a:lnTo>
                <a:cubicBezTo>
                  <a:pt x="1614475" y="36395"/>
                  <a:pt x="1600046" y="33730"/>
                  <a:pt x="1587179" y="27296"/>
                </a:cubicBezTo>
                <a:cubicBezTo>
                  <a:pt x="1572508" y="19960"/>
                  <a:pt x="1562622" y="745"/>
                  <a:pt x="1546236" y="0"/>
                </a:cubicBezTo>
                <a:lnTo>
                  <a:pt x="1286929" y="13648"/>
                </a:lnTo>
                <a:cubicBezTo>
                  <a:pt x="1233038" y="31612"/>
                  <a:pt x="1260371" y="27296"/>
                  <a:pt x="1205042" y="2729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ostoročno 9"/>
          <p:cNvSpPr/>
          <p:nvPr/>
        </p:nvSpPr>
        <p:spPr>
          <a:xfrm>
            <a:off x="3070746" y="1692322"/>
            <a:ext cx="2186301" cy="791571"/>
          </a:xfrm>
          <a:custGeom>
            <a:avLst/>
            <a:gdLst>
              <a:gd name="connsiteX0" fmla="*/ 13648 w 2186301"/>
              <a:gd name="connsiteY0" fmla="*/ 0 h 791571"/>
              <a:gd name="connsiteX1" fmla="*/ 54591 w 2186301"/>
              <a:gd name="connsiteY1" fmla="*/ 313899 h 791571"/>
              <a:gd name="connsiteX2" fmla="*/ 13648 w 2186301"/>
              <a:gd name="connsiteY2" fmla="*/ 436729 h 791571"/>
              <a:gd name="connsiteX3" fmla="*/ 0 w 2186301"/>
              <a:gd name="connsiteY3" fmla="*/ 477672 h 791571"/>
              <a:gd name="connsiteX4" fmla="*/ 13648 w 2186301"/>
              <a:gd name="connsiteY4" fmla="*/ 518615 h 791571"/>
              <a:gd name="connsiteX5" fmla="*/ 54591 w 2186301"/>
              <a:gd name="connsiteY5" fmla="*/ 545911 h 791571"/>
              <a:gd name="connsiteX6" fmla="*/ 95535 w 2186301"/>
              <a:gd name="connsiteY6" fmla="*/ 586854 h 791571"/>
              <a:gd name="connsiteX7" fmla="*/ 150126 w 2186301"/>
              <a:gd name="connsiteY7" fmla="*/ 655093 h 791571"/>
              <a:gd name="connsiteX8" fmla="*/ 245660 w 2186301"/>
              <a:gd name="connsiteY8" fmla="*/ 709684 h 791571"/>
              <a:gd name="connsiteX9" fmla="*/ 327547 w 2186301"/>
              <a:gd name="connsiteY9" fmla="*/ 764275 h 791571"/>
              <a:gd name="connsiteX10" fmla="*/ 409433 w 2186301"/>
              <a:gd name="connsiteY10" fmla="*/ 791571 h 791571"/>
              <a:gd name="connsiteX11" fmla="*/ 709684 w 2186301"/>
              <a:gd name="connsiteY11" fmla="*/ 777923 h 791571"/>
              <a:gd name="connsiteX12" fmla="*/ 750627 w 2186301"/>
              <a:gd name="connsiteY12" fmla="*/ 764275 h 791571"/>
              <a:gd name="connsiteX13" fmla="*/ 818866 w 2186301"/>
              <a:gd name="connsiteY13" fmla="*/ 750627 h 791571"/>
              <a:gd name="connsiteX14" fmla="*/ 982639 w 2186301"/>
              <a:gd name="connsiteY14" fmla="*/ 723332 h 791571"/>
              <a:gd name="connsiteX15" fmla="*/ 1023582 w 2186301"/>
              <a:gd name="connsiteY15" fmla="*/ 709684 h 791571"/>
              <a:gd name="connsiteX16" fmla="*/ 1446663 w 2186301"/>
              <a:gd name="connsiteY16" fmla="*/ 682388 h 791571"/>
              <a:gd name="connsiteX17" fmla="*/ 2074460 w 2186301"/>
              <a:gd name="connsiteY17" fmla="*/ 668741 h 791571"/>
              <a:gd name="connsiteX18" fmla="*/ 2088108 w 2186301"/>
              <a:gd name="connsiteY18" fmla="*/ 600502 h 791571"/>
              <a:gd name="connsiteX19" fmla="*/ 2129051 w 2186301"/>
              <a:gd name="connsiteY19" fmla="*/ 477672 h 791571"/>
              <a:gd name="connsiteX20" fmla="*/ 2142699 w 2186301"/>
              <a:gd name="connsiteY20" fmla="*/ 436729 h 791571"/>
              <a:gd name="connsiteX21" fmla="*/ 2156347 w 2186301"/>
              <a:gd name="connsiteY21" fmla="*/ 395785 h 791571"/>
              <a:gd name="connsiteX22" fmla="*/ 2183642 w 2186301"/>
              <a:gd name="connsiteY22" fmla="*/ 341194 h 791571"/>
              <a:gd name="connsiteX23" fmla="*/ 2183642 w 2186301"/>
              <a:gd name="connsiteY23" fmla="*/ 232012 h 79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86301" h="791571">
                <a:moveTo>
                  <a:pt x="13648" y="0"/>
                </a:moveTo>
                <a:cubicBezTo>
                  <a:pt x="113611" y="124954"/>
                  <a:pt x="86356" y="59780"/>
                  <a:pt x="54591" y="313899"/>
                </a:cubicBezTo>
                <a:cubicBezTo>
                  <a:pt x="54591" y="313900"/>
                  <a:pt x="20472" y="416257"/>
                  <a:pt x="13648" y="436729"/>
                </a:cubicBezTo>
                <a:lnTo>
                  <a:pt x="0" y="477672"/>
                </a:lnTo>
                <a:cubicBezTo>
                  <a:pt x="4549" y="491320"/>
                  <a:pt x="4661" y="507381"/>
                  <a:pt x="13648" y="518615"/>
                </a:cubicBezTo>
                <a:cubicBezTo>
                  <a:pt x="23895" y="531423"/>
                  <a:pt x="41990" y="535410"/>
                  <a:pt x="54591" y="545911"/>
                </a:cubicBezTo>
                <a:cubicBezTo>
                  <a:pt x="69418" y="558267"/>
                  <a:pt x="81887" y="573206"/>
                  <a:pt x="95535" y="586854"/>
                </a:cubicBezTo>
                <a:cubicBezTo>
                  <a:pt x="117938" y="654067"/>
                  <a:pt x="93142" y="607607"/>
                  <a:pt x="150126" y="655093"/>
                </a:cubicBezTo>
                <a:cubicBezTo>
                  <a:pt x="219820" y="713171"/>
                  <a:pt x="157293" y="687592"/>
                  <a:pt x="245660" y="709684"/>
                </a:cubicBezTo>
                <a:cubicBezTo>
                  <a:pt x="272956" y="727881"/>
                  <a:pt x="296425" y="753901"/>
                  <a:pt x="327547" y="764275"/>
                </a:cubicBezTo>
                <a:lnTo>
                  <a:pt x="409433" y="791571"/>
                </a:lnTo>
                <a:cubicBezTo>
                  <a:pt x="509517" y="787022"/>
                  <a:pt x="609816" y="785913"/>
                  <a:pt x="709684" y="777923"/>
                </a:cubicBezTo>
                <a:cubicBezTo>
                  <a:pt x="724024" y="776776"/>
                  <a:pt x="736671" y="767764"/>
                  <a:pt x="750627" y="764275"/>
                </a:cubicBezTo>
                <a:cubicBezTo>
                  <a:pt x="773131" y="758649"/>
                  <a:pt x="796022" y="754658"/>
                  <a:pt x="818866" y="750627"/>
                </a:cubicBezTo>
                <a:lnTo>
                  <a:pt x="982639" y="723332"/>
                </a:lnTo>
                <a:cubicBezTo>
                  <a:pt x="996287" y="718783"/>
                  <a:pt x="1009750" y="713636"/>
                  <a:pt x="1023582" y="709684"/>
                </a:cubicBezTo>
                <a:cubicBezTo>
                  <a:pt x="1171177" y="667513"/>
                  <a:pt x="1231377" y="688286"/>
                  <a:pt x="1446663" y="682388"/>
                </a:cubicBezTo>
                <a:lnTo>
                  <a:pt x="2074460" y="668741"/>
                </a:lnTo>
                <a:cubicBezTo>
                  <a:pt x="2079009" y="645995"/>
                  <a:pt x="2082005" y="622881"/>
                  <a:pt x="2088108" y="600502"/>
                </a:cubicBezTo>
                <a:cubicBezTo>
                  <a:pt x="2088115" y="600476"/>
                  <a:pt x="2122223" y="498156"/>
                  <a:pt x="2129051" y="477672"/>
                </a:cubicBezTo>
                <a:lnTo>
                  <a:pt x="2142699" y="436729"/>
                </a:lnTo>
                <a:cubicBezTo>
                  <a:pt x="2147248" y="423081"/>
                  <a:pt x="2149913" y="408653"/>
                  <a:pt x="2156347" y="395785"/>
                </a:cubicBezTo>
                <a:cubicBezTo>
                  <a:pt x="2165445" y="377588"/>
                  <a:pt x="2180297" y="361262"/>
                  <a:pt x="2183642" y="341194"/>
                </a:cubicBezTo>
                <a:cubicBezTo>
                  <a:pt x="2189625" y="305295"/>
                  <a:pt x="2183642" y="268406"/>
                  <a:pt x="2183642" y="23201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Prostoročno 25"/>
          <p:cNvSpPr/>
          <p:nvPr/>
        </p:nvSpPr>
        <p:spPr>
          <a:xfrm>
            <a:off x="3470282" y="1637648"/>
            <a:ext cx="1451615" cy="751815"/>
          </a:xfrm>
          <a:custGeom>
            <a:avLst/>
            <a:gdLst>
              <a:gd name="connsiteX0" fmla="*/ 286603 w 1241946"/>
              <a:gd name="connsiteY0" fmla="*/ 791570 h 968991"/>
              <a:gd name="connsiteX1" fmla="*/ 150125 w 1241946"/>
              <a:gd name="connsiteY1" fmla="*/ 764275 h 968991"/>
              <a:gd name="connsiteX2" fmla="*/ 109182 w 1241946"/>
              <a:gd name="connsiteY2" fmla="*/ 736979 h 968991"/>
              <a:gd name="connsiteX3" fmla="*/ 68239 w 1241946"/>
              <a:gd name="connsiteY3" fmla="*/ 723331 h 968991"/>
              <a:gd name="connsiteX4" fmla="*/ 0 w 1241946"/>
              <a:gd name="connsiteY4" fmla="*/ 600502 h 968991"/>
              <a:gd name="connsiteX5" fmla="*/ 13648 w 1241946"/>
              <a:gd name="connsiteY5" fmla="*/ 409433 h 968991"/>
              <a:gd name="connsiteX6" fmla="*/ 27295 w 1241946"/>
              <a:gd name="connsiteY6" fmla="*/ 368490 h 968991"/>
              <a:gd name="connsiteX7" fmla="*/ 122830 w 1241946"/>
              <a:gd name="connsiteY7" fmla="*/ 272955 h 968991"/>
              <a:gd name="connsiteX8" fmla="*/ 204716 w 1241946"/>
              <a:gd name="connsiteY8" fmla="*/ 218364 h 968991"/>
              <a:gd name="connsiteX9" fmla="*/ 245660 w 1241946"/>
              <a:gd name="connsiteY9" fmla="*/ 191069 h 968991"/>
              <a:gd name="connsiteX10" fmla="*/ 286603 w 1241946"/>
              <a:gd name="connsiteY10" fmla="*/ 150125 h 968991"/>
              <a:gd name="connsiteX11" fmla="*/ 382137 w 1241946"/>
              <a:gd name="connsiteY11" fmla="*/ 109182 h 968991"/>
              <a:gd name="connsiteX12" fmla="*/ 409433 w 1241946"/>
              <a:gd name="connsiteY12" fmla="*/ 68239 h 968991"/>
              <a:gd name="connsiteX13" fmla="*/ 532263 w 1241946"/>
              <a:gd name="connsiteY13" fmla="*/ 13648 h 968991"/>
              <a:gd name="connsiteX14" fmla="*/ 573206 w 1241946"/>
              <a:gd name="connsiteY14" fmla="*/ 0 h 968991"/>
              <a:gd name="connsiteX15" fmla="*/ 791570 w 1241946"/>
              <a:gd name="connsiteY15" fmla="*/ 13648 h 968991"/>
              <a:gd name="connsiteX16" fmla="*/ 914400 w 1241946"/>
              <a:gd name="connsiteY16" fmla="*/ 81887 h 968991"/>
              <a:gd name="connsiteX17" fmla="*/ 996286 w 1241946"/>
              <a:gd name="connsiteY17" fmla="*/ 150125 h 968991"/>
              <a:gd name="connsiteX18" fmla="*/ 1023582 w 1241946"/>
              <a:gd name="connsiteY18" fmla="*/ 204717 h 968991"/>
              <a:gd name="connsiteX19" fmla="*/ 1160060 w 1241946"/>
              <a:gd name="connsiteY19" fmla="*/ 368490 h 968991"/>
              <a:gd name="connsiteX20" fmla="*/ 1187355 w 1241946"/>
              <a:gd name="connsiteY20" fmla="*/ 409433 h 968991"/>
              <a:gd name="connsiteX21" fmla="*/ 1241946 w 1241946"/>
              <a:gd name="connsiteY21" fmla="*/ 532263 h 968991"/>
              <a:gd name="connsiteX22" fmla="*/ 1228298 w 1241946"/>
              <a:gd name="connsiteY22" fmla="*/ 682388 h 968991"/>
              <a:gd name="connsiteX23" fmla="*/ 1214651 w 1241946"/>
              <a:gd name="connsiteY23" fmla="*/ 723331 h 968991"/>
              <a:gd name="connsiteX24" fmla="*/ 1173707 w 1241946"/>
              <a:gd name="connsiteY24" fmla="*/ 750627 h 968991"/>
              <a:gd name="connsiteX25" fmla="*/ 1160060 w 1241946"/>
              <a:gd name="connsiteY25" fmla="*/ 791570 h 968991"/>
              <a:gd name="connsiteX26" fmla="*/ 1119116 w 1241946"/>
              <a:gd name="connsiteY26" fmla="*/ 805218 h 968991"/>
              <a:gd name="connsiteX27" fmla="*/ 996286 w 1241946"/>
              <a:gd name="connsiteY27" fmla="*/ 859809 h 968991"/>
              <a:gd name="connsiteX28" fmla="*/ 955343 w 1241946"/>
              <a:gd name="connsiteY28" fmla="*/ 873457 h 968991"/>
              <a:gd name="connsiteX29" fmla="*/ 914400 w 1241946"/>
              <a:gd name="connsiteY29" fmla="*/ 887105 h 968991"/>
              <a:gd name="connsiteX30" fmla="*/ 846161 w 1241946"/>
              <a:gd name="connsiteY30" fmla="*/ 900752 h 968991"/>
              <a:gd name="connsiteX31" fmla="*/ 805218 w 1241946"/>
              <a:gd name="connsiteY31" fmla="*/ 914400 h 968991"/>
              <a:gd name="connsiteX32" fmla="*/ 709683 w 1241946"/>
              <a:gd name="connsiteY32" fmla="*/ 928048 h 968991"/>
              <a:gd name="connsiteX33" fmla="*/ 641445 w 1241946"/>
              <a:gd name="connsiteY33" fmla="*/ 941696 h 968991"/>
              <a:gd name="connsiteX34" fmla="*/ 600501 w 1241946"/>
              <a:gd name="connsiteY34" fmla="*/ 955343 h 968991"/>
              <a:gd name="connsiteX35" fmla="*/ 491319 w 1241946"/>
              <a:gd name="connsiteY35" fmla="*/ 968991 h 968991"/>
              <a:gd name="connsiteX36" fmla="*/ 409433 w 1241946"/>
              <a:gd name="connsiteY36" fmla="*/ 955343 h 968991"/>
              <a:gd name="connsiteX37" fmla="*/ 368489 w 1241946"/>
              <a:gd name="connsiteY37" fmla="*/ 941696 h 968991"/>
              <a:gd name="connsiteX38" fmla="*/ 259307 w 1241946"/>
              <a:gd name="connsiteY38" fmla="*/ 914400 h 968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41946" h="968991">
                <a:moveTo>
                  <a:pt x="286603" y="791570"/>
                </a:moveTo>
                <a:cubicBezTo>
                  <a:pt x="268137" y="788492"/>
                  <a:pt x="176032" y="775378"/>
                  <a:pt x="150125" y="764275"/>
                </a:cubicBezTo>
                <a:cubicBezTo>
                  <a:pt x="135049" y="757814"/>
                  <a:pt x="123853" y="744315"/>
                  <a:pt x="109182" y="736979"/>
                </a:cubicBezTo>
                <a:cubicBezTo>
                  <a:pt x="96315" y="730545"/>
                  <a:pt x="81887" y="727880"/>
                  <a:pt x="68239" y="723331"/>
                </a:cubicBezTo>
                <a:cubicBezTo>
                  <a:pt x="5668" y="629475"/>
                  <a:pt x="24022" y="672566"/>
                  <a:pt x="0" y="600502"/>
                </a:cubicBezTo>
                <a:cubicBezTo>
                  <a:pt x="4549" y="536812"/>
                  <a:pt x="6188" y="472848"/>
                  <a:pt x="13648" y="409433"/>
                </a:cubicBezTo>
                <a:cubicBezTo>
                  <a:pt x="15329" y="395146"/>
                  <a:pt x="18308" y="379723"/>
                  <a:pt x="27295" y="368490"/>
                </a:cubicBezTo>
                <a:cubicBezTo>
                  <a:pt x="55428" y="333323"/>
                  <a:pt x="85358" y="297936"/>
                  <a:pt x="122830" y="272955"/>
                </a:cubicBezTo>
                <a:lnTo>
                  <a:pt x="204716" y="218364"/>
                </a:lnTo>
                <a:cubicBezTo>
                  <a:pt x="218364" y="209265"/>
                  <a:pt x="234062" y="202668"/>
                  <a:pt x="245660" y="191069"/>
                </a:cubicBezTo>
                <a:cubicBezTo>
                  <a:pt x="259308" y="177421"/>
                  <a:pt x="270897" y="161343"/>
                  <a:pt x="286603" y="150125"/>
                </a:cubicBezTo>
                <a:cubicBezTo>
                  <a:pt x="316113" y="129046"/>
                  <a:pt x="348727" y="120319"/>
                  <a:pt x="382137" y="109182"/>
                </a:cubicBezTo>
                <a:cubicBezTo>
                  <a:pt x="391236" y="95534"/>
                  <a:pt x="397835" y="79837"/>
                  <a:pt x="409433" y="68239"/>
                </a:cubicBezTo>
                <a:cubicBezTo>
                  <a:pt x="441876" y="35796"/>
                  <a:pt x="491717" y="27163"/>
                  <a:pt x="532263" y="13648"/>
                </a:cubicBezTo>
                <a:lnTo>
                  <a:pt x="573206" y="0"/>
                </a:lnTo>
                <a:cubicBezTo>
                  <a:pt x="645994" y="4549"/>
                  <a:pt x="719041" y="6013"/>
                  <a:pt x="791570" y="13648"/>
                </a:cubicBezTo>
                <a:cubicBezTo>
                  <a:pt x="834357" y="18152"/>
                  <a:pt x="887306" y="63825"/>
                  <a:pt x="914400" y="81887"/>
                </a:cubicBezTo>
                <a:cubicBezTo>
                  <a:pt x="947047" y="103652"/>
                  <a:pt x="972403" y="116689"/>
                  <a:pt x="996286" y="150125"/>
                </a:cubicBezTo>
                <a:cubicBezTo>
                  <a:pt x="1008111" y="166681"/>
                  <a:pt x="1010872" y="188830"/>
                  <a:pt x="1023582" y="204717"/>
                </a:cubicBezTo>
                <a:cubicBezTo>
                  <a:pt x="1233743" y="467417"/>
                  <a:pt x="994758" y="120535"/>
                  <a:pt x="1160060" y="368490"/>
                </a:cubicBezTo>
                <a:cubicBezTo>
                  <a:pt x="1169158" y="382138"/>
                  <a:pt x="1182168" y="393872"/>
                  <a:pt x="1187355" y="409433"/>
                </a:cubicBezTo>
                <a:cubicBezTo>
                  <a:pt x="1219838" y="506881"/>
                  <a:pt x="1198691" y="467380"/>
                  <a:pt x="1241946" y="532263"/>
                </a:cubicBezTo>
                <a:cubicBezTo>
                  <a:pt x="1237397" y="582305"/>
                  <a:pt x="1235404" y="632645"/>
                  <a:pt x="1228298" y="682388"/>
                </a:cubicBezTo>
                <a:cubicBezTo>
                  <a:pt x="1226264" y="696629"/>
                  <a:pt x="1223638" y="712098"/>
                  <a:pt x="1214651" y="723331"/>
                </a:cubicBezTo>
                <a:cubicBezTo>
                  <a:pt x="1204404" y="736139"/>
                  <a:pt x="1187355" y="741528"/>
                  <a:pt x="1173707" y="750627"/>
                </a:cubicBezTo>
                <a:cubicBezTo>
                  <a:pt x="1169158" y="764275"/>
                  <a:pt x="1170232" y="781398"/>
                  <a:pt x="1160060" y="791570"/>
                </a:cubicBezTo>
                <a:cubicBezTo>
                  <a:pt x="1149887" y="801743"/>
                  <a:pt x="1131983" y="798784"/>
                  <a:pt x="1119116" y="805218"/>
                </a:cubicBezTo>
                <a:cubicBezTo>
                  <a:pt x="989348" y="870103"/>
                  <a:pt x="1207550" y="789388"/>
                  <a:pt x="996286" y="859809"/>
                </a:cubicBezTo>
                <a:lnTo>
                  <a:pt x="955343" y="873457"/>
                </a:lnTo>
                <a:cubicBezTo>
                  <a:pt x="941695" y="878006"/>
                  <a:pt x="928507" y="884284"/>
                  <a:pt x="914400" y="887105"/>
                </a:cubicBezTo>
                <a:cubicBezTo>
                  <a:pt x="891654" y="891654"/>
                  <a:pt x="868665" y="895126"/>
                  <a:pt x="846161" y="900752"/>
                </a:cubicBezTo>
                <a:cubicBezTo>
                  <a:pt x="832205" y="904241"/>
                  <a:pt x="819325" y="911579"/>
                  <a:pt x="805218" y="914400"/>
                </a:cubicBezTo>
                <a:cubicBezTo>
                  <a:pt x="773674" y="920709"/>
                  <a:pt x="741414" y="922759"/>
                  <a:pt x="709683" y="928048"/>
                </a:cubicBezTo>
                <a:cubicBezTo>
                  <a:pt x="686802" y="931862"/>
                  <a:pt x="663949" y="936070"/>
                  <a:pt x="641445" y="941696"/>
                </a:cubicBezTo>
                <a:cubicBezTo>
                  <a:pt x="627488" y="945185"/>
                  <a:pt x="614655" y="952770"/>
                  <a:pt x="600501" y="955343"/>
                </a:cubicBezTo>
                <a:cubicBezTo>
                  <a:pt x="564415" y="961904"/>
                  <a:pt x="527713" y="964442"/>
                  <a:pt x="491319" y="968991"/>
                </a:cubicBezTo>
                <a:cubicBezTo>
                  <a:pt x="464024" y="964442"/>
                  <a:pt x="436446" y="961346"/>
                  <a:pt x="409433" y="955343"/>
                </a:cubicBezTo>
                <a:cubicBezTo>
                  <a:pt x="395389" y="952222"/>
                  <a:pt x="382596" y="944517"/>
                  <a:pt x="368489" y="941696"/>
                </a:cubicBezTo>
                <a:cubicBezTo>
                  <a:pt x="259308" y="919860"/>
                  <a:pt x="297157" y="952250"/>
                  <a:pt x="259307" y="914400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Prostoročno 26"/>
          <p:cNvSpPr/>
          <p:nvPr/>
        </p:nvSpPr>
        <p:spPr>
          <a:xfrm>
            <a:off x="3398294" y="4966120"/>
            <a:ext cx="1686424" cy="968991"/>
          </a:xfrm>
          <a:custGeom>
            <a:avLst/>
            <a:gdLst>
              <a:gd name="connsiteX0" fmla="*/ 286603 w 1241946"/>
              <a:gd name="connsiteY0" fmla="*/ 791570 h 968991"/>
              <a:gd name="connsiteX1" fmla="*/ 150125 w 1241946"/>
              <a:gd name="connsiteY1" fmla="*/ 764275 h 968991"/>
              <a:gd name="connsiteX2" fmla="*/ 109182 w 1241946"/>
              <a:gd name="connsiteY2" fmla="*/ 736979 h 968991"/>
              <a:gd name="connsiteX3" fmla="*/ 68239 w 1241946"/>
              <a:gd name="connsiteY3" fmla="*/ 723331 h 968991"/>
              <a:gd name="connsiteX4" fmla="*/ 0 w 1241946"/>
              <a:gd name="connsiteY4" fmla="*/ 600502 h 968991"/>
              <a:gd name="connsiteX5" fmla="*/ 13648 w 1241946"/>
              <a:gd name="connsiteY5" fmla="*/ 409433 h 968991"/>
              <a:gd name="connsiteX6" fmla="*/ 27295 w 1241946"/>
              <a:gd name="connsiteY6" fmla="*/ 368490 h 968991"/>
              <a:gd name="connsiteX7" fmla="*/ 122830 w 1241946"/>
              <a:gd name="connsiteY7" fmla="*/ 272955 h 968991"/>
              <a:gd name="connsiteX8" fmla="*/ 204716 w 1241946"/>
              <a:gd name="connsiteY8" fmla="*/ 218364 h 968991"/>
              <a:gd name="connsiteX9" fmla="*/ 245660 w 1241946"/>
              <a:gd name="connsiteY9" fmla="*/ 191069 h 968991"/>
              <a:gd name="connsiteX10" fmla="*/ 286603 w 1241946"/>
              <a:gd name="connsiteY10" fmla="*/ 150125 h 968991"/>
              <a:gd name="connsiteX11" fmla="*/ 382137 w 1241946"/>
              <a:gd name="connsiteY11" fmla="*/ 109182 h 968991"/>
              <a:gd name="connsiteX12" fmla="*/ 409433 w 1241946"/>
              <a:gd name="connsiteY12" fmla="*/ 68239 h 968991"/>
              <a:gd name="connsiteX13" fmla="*/ 532263 w 1241946"/>
              <a:gd name="connsiteY13" fmla="*/ 13648 h 968991"/>
              <a:gd name="connsiteX14" fmla="*/ 573206 w 1241946"/>
              <a:gd name="connsiteY14" fmla="*/ 0 h 968991"/>
              <a:gd name="connsiteX15" fmla="*/ 791570 w 1241946"/>
              <a:gd name="connsiteY15" fmla="*/ 13648 h 968991"/>
              <a:gd name="connsiteX16" fmla="*/ 914400 w 1241946"/>
              <a:gd name="connsiteY16" fmla="*/ 81887 h 968991"/>
              <a:gd name="connsiteX17" fmla="*/ 996286 w 1241946"/>
              <a:gd name="connsiteY17" fmla="*/ 150125 h 968991"/>
              <a:gd name="connsiteX18" fmla="*/ 1023582 w 1241946"/>
              <a:gd name="connsiteY18" fmla="*/ 204717 h 968991"/>
              <a:gd name="connsiteX19" fmla="*/ 1160060 w 1241946"/>
              <a:gd name="connsiteY19" fmla="*/ 368490 h 968991"/>
              <a:gd name="connsiteX20" fmla="*/ 1187355 w 1241946"/>
              <a:gd name="connsiteY20" fmla="*/ 409433 h 968991"/>
              <a:gd name="connsiteX21" fmla="*/ 1241946 w 1241946"/>
              <a:gd name="connsiteY21" fmla="*/ 532263 h 968991"/>
              <a:gd name="connsiteX22" fmla="*/ 1228298 w 1241946"/>
              <a:gd name="connsiteY22" fmla="*/ 682388 h 968991"/>
              <a:gd name="connsiteX23" fmla="*/ 1214651 w 1241946"/>
              <a:gd name="connsiteY23" fmla="*/ 723331 h 968991"/>
              <a:gd name="connsiteX24" fmla="*/ 1173707 w 1241946"/>
              <a:gd name="connsiteY24" fmla="*/ 750627 h 968991"/>
              <a:gd name="connsiteX25" fmla="*/ 1160060 w 1241946"/>
              <a:gd name="connsiteY25" fmla="*/ 791570 h 968991"/>
              <a:gd name="connsiteX26" fmla="*/ 1119116 w 1241946"/>
              <a:gd name="connsiteY26" fmla="*/ 805218 h 968991"/>
              <a:gd name="connsiteX27" fmla="*/ 996286 w 1241946"/>
              <a:gd name="connsiteY27" fmla="*/ 859809 h 968991"/>
              <a:gd name="connsiteX28" fmla="*/ 955343 w 1241946"/>
              <a:gd name="connsiteY28" fmla="*/ 873457 h 968991"/>
              <a:gd name="connsiteX29" fmla="*/ 914400 w 1241946"/>
              <a:gd name="connsiteY29" fmla="*/ 887105 h 968991"/>
              <a:gd name="connsiteX30" fmla="*/ 846161 w 1241946"/>
              <a:gd name="connsiteY30" fmla="*/ 900752 h 968991"/>
              <a:gd name="connsiteX31" fmla="*/ 805218 w 1241946"/>
              <a:gd name="connsiteY31" fmla="*/ 914400 h 968991"/>
              <a:gd name="connsiteX32" fmla="*/ 709683 w 1241946"/>
              <a:gd name="connsiteY32" fmla="*/ 928048 h 968991"/>
              <a:gd name="connsiteX33" fmla="*/ 641445 w 1241946"/>
              <a:gd name="connsiteY33" fmla="*/ 941696 h 968991"/>
              <a:gd name="connsiteX34" fmla="*/ 600501 w 1241946"/>
              <a:gd name="connsiteY34" fmla="*/ 955343 h 968991"/>
              <a:gd name="connsiteX35" fmla="*/ 491319 w 1241946"/>
              <a:gd name="connsiteY35" fmla="*/ 968991 h 968991"/>
              <a:gd name="connsiteX36" fmla="*/ 409433 w 1241946"/>
              <a:gd name="connsiteY36" fmla="*/ 955343 h 968991"/>
              <a:gd name="connsiteX37" fmla="*/ 368489 w 1241946"/>
              <a:gd name="connsiteY37" fmla="*/ 941696 h 968991"/>
              <a:gd name="connsiteX38" fmla="*/ 259307 w 1241946"/>
              <a:gd name="connsiteY38" fmla="*/ 914400 h 968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41946" h="968991">
                <a:moveTo>
                  <a:pt x="286603" y="791570"/>
                </a:moveTo>
                <a:cubicBezTo>
                  <a:pt x="268137" y="788492"/>
                  <a:pt x="176032" y="775378"/>
                  <a:pt x="150125" y="764275"/>
                </a:cubicBezTo>
                <a:cubicBezTo>
                  <a:pt x="135049" y="757814"/>
                  <a:pt x="123853" y="744315"/>
                  <a:pt x="109182" y="736979"/>
                </a:cubicBezTo>
                <a:cubicBezTo>
                  <a:pt x="96315" y="730545"/>
                  <a:pt x="81887" y="727880"/>
                  <a:pt x="68239" y="723331"/>
                </a:cubicBezTo>
                <a:cubicBezTo>
                  <a:pt x="5668" y="629475"/>
                  <a:pt x="24022" y="672566"/>
                  <a:pt x="0" y="600502"/>
                </a:cubicBezTo>
                <a:cubicBezTo>
                  <a:pt x="4549" y="536812"/>
                  <a:pt x="6188" y="472848"/>
                  <a:pt x="13648" y="409433"/>
                </a:cubicBezTo>
                <a:cubicBezTo>
                  <a:pt x="15329" y="395146"/>
                  <a:pt x="18308" y="379723"/>
                  <a:pt x="27295" y="368490"/>
                </a:cubicBezTo>
                <a:cubicBezTo>
                  <a:pt x="55428" y="333323"/>
                  <a:pt x="85358" y="297936"/>
                  <a:pt x="122830" y="272955"/>
                </a:cubicBezTo>
                <a:lnTo>
                  <a:pt x="204716" y="218364"/>
                </a:lnTo>
                <a:cubicBezTo>
                  <a:pt x="218364" y="209265"/>
                  <a:pt x="234062" y="202668"/>
                  <a:pt x="245660" y="191069"/>
                </a:cubicBezTo>
                <a:cubicBezTo>
                  <a:pt x="259308" y="177421"/>
                  <a:pt x="270897" y="161343"/>
                  <a:pt x="286603" y="150125"/>
                </a:cubicBezTo>
                <a:cubicBezTo>
                  <a:pt x="316113" y="129046"/>
                  <a:pt x="348727" y="120319"/>
                  <a:pt x="382137" y="109182"/>
                </a:cubicBezTo>
                <a:cubicBezTo>
                  <a:pt x="391236" y="95534"/>
                  <a:pt x="397835" y="79837"/>
                  <a:pt x="409433" y="68239"/>
                </a:cubicBezTo>
                <a:cubicBezTo>
                  <a:pt x="441876" y="35796"/>
                  <a:pt x="491717" y="27163"/>
                  <a:pt x="532263" y="13648"/>
                </a:cubicBezTo>
                <a:lnTo>
                  <a:pt x="573206" y="0"/>
                </a:lnTo>
                <a:cubicBezTo>
                  <a:pt x="645994" y="4549"/>
                  <a:pt x="719041" y="6013"/>
                  <a:pt x="791570" y="13648"/>
                </a:cubicBezTo>
                <a:cubicBezTo>
                  <a:pt x="834357" y="18152"/>
                  <a:pt x="887306" y="63825"/>
                  <a:pt x="914400" y="81887"/>
                </a:cubicBezTo>
                <a:cubicBezTo>
                  <a:pt x="947047" y="103652"/>
                  <a:pt x="972403" y="116689"/>
                  <a:pt x="996286" y="150125"/>
                </a:cubicBezTo>
                <a:cubicBezTo>
                  <a:pt x="1008111" y="166681"/>
                  <a:pt x="1010872" y="188830"/>
                  <a:pt x="1023582" y="204717"/>
                </a:cubicBezTo>
                <a:cubicBezTo>
                  <a:pt x="1233743" y="467417"/>
                  <a:pt x="994758" y="120535"/>
                  <a:pt x="1160060" y="368490"/>
                </a:cubicBezTo>
                <a:cubicBezTo>
                  <a:pt x="1169158" y="382138"/>
                  <a:pt x="1182168" y="393872"/>
                  <a:pt x="1187355" y="409433"/>
                </a:cubicBezTo>
                <a:cubicBezTo>
                  <a:pt x="1219838" y="506881"/>
                  <a:pt x="1198691" y="467380"/>
                  <a:pt x="1241946" y="532263"/>
                </a:cubicBezTo>
                <a:cubicBezTo>
                  <a:pt x="1237397" y="582305"/>
                  <a:pt x="1235404" y="632645"/>
                  <a:pt x="1228298" y="682388"/>
                </a:cubicBezTo>
                <a:cubicBezTo>
                  <a:pt x="1226264" y="696629"/>
                  <a:pt x="1223638" y="712098"/>
                  <a:pt x="1214651" y="723331"/>
                </a:cubicBezTo>
                <a:cubicBezTo>
                  <a:pt x="1204404" y="736139"/>
                  <a:pt x="1187355" y="741528"/>
                  <a:pt x="1173707" y="750627"/>
                </a:cubicBezTo>
                <a:cubicBezTo>
                  <a:pt x="1169158" y="764275"/>
                  <a:pt x="1170232" y="781398"/>
                  <a:pt x="1160060" y="791570"/>
                </a:cubicBezTo>
                <a:cubicBezTo>
                  <a:pt x="1149887" y="801743"/>
                  <a:pt x="1131983" y="798784"/>
                  <a:pt x="1119116" y="805218"/>
                </a:cubicBezTo>
                <a:cubicBezTo>
                  <a:pt x="989348" y="870103"/>
                  <a:pt x="1207550" y="789388"/>
                  <a:pt x="996286" y="859809"/>
                </a:cubicBezTo>
                <a:lnTo>
                  <a:pt x="955343" y="873457"/>
                </a:lnTo>
                <a:cubicBezTo>
                  <a:pt x="941695" y="878006"/>
                  <a:pt x="928507" y="884284"/>
                  <a:pt x="914400" y="887105"/>
                </a:cubicBezTo>
                <a:cubicBezTo>
                  <a:pt x="891654" y="891654"/>
                  <a:pt x="868665" y="895126"/>
                  <a:pt x="846161" y="900752"/>
                </a:cubicBezTo>
                <a:cubicBezTo>
                  <a:pt x="832205" y="904241"/>
                  <a:pt x="819325" y="911579"/>
                  <a:pt x="805218" y="914400"/>
                </a:cubicBezTo>
                <a:cubicBezTo>
                  <a:pt x="773674" y="920709"/>
                  <a:pt x="741414" y="922759"/>
                  <a:pt x="709683" y="928048"/>
                </a:cubicBezTo>
                <a:cubicBezTo>
                  <a:pt x="686802" y="931862"/>
                  <a:pt x="663949" y="936070"/>
                  <a:pt x="641445" y="941696"/>
                </a:cubicBezTo>
                <a:cubicBezTo>
                  <a:pt x="627488" y="945185"/>
                  <a:pt x="614655" y="952770"/>
                  <a:pt x="600501" y="955343"/>
                </a:cubicBezTo>
                <a:cubicBezTo>
                  <a:pt x="564415" y="961904"/>
                  <a:pt x="527713" y="964442"/>
                  <a:pt x="491319" y="968991"/>
                </a:cubicBezTo>
                <a:cubicBezTo>
                  <a:pt x="464024" y="964442"/>
                  <a:pt x="436446" y="961346"/>
                  <a:pt x="409433" y="955343"/>
                </a:cubicBezTo>
                <a:cubicBezTo>
                  <a:pt x="395389" y="952222"/>
                  <a:pt x="382596" y="944517"/>
                  <a:pt x="368489" y="941696"/>
                </a:cubicBezTo>
                <a:cubicBezTo>
                  <a:pt x="259308" y="919860"/>
                  <a:pt x="297157" y="952250"/>
                  <a:pt x="259307" y="914400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9" name="Raven povezovalnik 28"/>
          <p:cNvCxnSpPr/>
          <p:nvPr/>
        </p:nvCxnSpPr>
        <p:spPr>
          <a:xfrm flipH="1">
            <a:off x="7940690" y="1553654"/>
            <a:ext cx="12702" cy="3995846"/>
          </a:xfrm>
          <a:prstGeom prst="line">
            <a:avLst/>
          </a:prstGeom>
          <a:ln w="539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30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07" y="376173"/>
            <a:ext cx="7371335" cy="4430644"/>
          </a:xfrm>
          <a:prstGeom prst="rect">
            <a:avLst/>
          </a:prstGeom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572824" y="4806817"/>
            <a:ext cx="7886700" cy="1325563"/>
          </a:xfrm>
        </p:spPr>
        <p:txBody>
          <a:bodyPr>
            <a:normAutofit/>
          </a:bodyPr>
          <a:lstStyle/>
          <a:p>
            <a:r>
              <a:rPr lang="sl-SI" sz="2800" dirty="0" smtClean="0"/>
              <a:t>Delež časa, ki ga SLO ravnatelji porabijo za pedagoško vodenje, je enak povprečju v državah OECD. 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00968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600" b="1" dirty="0" smtClean="0">
                <a:solidFill>
                  <a:schemeClr val="accent1"/>
                </a:solidFill>
              </a:rPr>
              <a:t>FAZE TRAJNEGA PROCESA</a:t>
            </a:r>
            <a:endParaRPr lang="sl-SI" sz="3600" b="1" dirty="0">
              <a:solidFill>
                <a:schemeClr val="accent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82960" y="1690689"/>
            <a:ext cx="6229350" cy="4351338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/>
              <a:t>Načrtovanje</a:t>
            </a:r>
          </a:p>
          <a:p>
            <a:r>
              <a:rPr lang="sl-SI" dirty="0" smtClean="0"/>
              <a:t>Implementacija/izvajanje</a:t>
            </a:r>
          </a:p>
          <a:p>
            <a:r>
              <a:rPr lang="sl-SI" dirty="0" smtClean="0"/>
              <a:t>Spremljanje</a:t>
            </a:r>
          </a:p>
          <a:p>
            <a:r>
              <a:rPr lang="sl-SI" dirty="0" smtClean="0"/>
              <a:t>Vrednotenje, analiza, evalvacija</a:t>
            </a:r>
          </a:p>
          <a:p>
            <a:r>
              <a:rPr lang="sl-SI" dirty="0" smtClean="0"/>
              <a:t>Navduševanje, </a:t>
            </a:r>
            <a:r>
              <a:rPr lang="sl-SI" dirty="0" err="1" smtClean="0"/>
              <a:t>mobiliziranje</a:t>
            </a:r>
            <a:endParaRPr lang="sl-SI" dirty="0" smtClean="0"/>
          </a:p>
          <a:p>
            <a:r>
              <a:rPr lang="sl-SI" dirty="0" smtClean="0"/>
              <a:t>Indoktrinacija učiteljskega/vzgojiteljskega zbora</a:t>
            </a:r>
          </a:p>
          <a:p>
            <a:pPr marL="0" indent="0">
              <a:buNone/>
            </a:pPr>
            <a:r>
              <a:rPr lang="sl-SI" dirty="0" smtClean="0"/>
              <a:t> </a:t>
            </a:r>
            <a:r>
              <a:rPr lang="sl-SI" sz="1800" dirty="0" smtClean="0"/>
              <a:t>(Po SSJK: </a:t>
            </a:r>
            <a:r>
              <a:rPr lang="sl-SI" sz="1800" dirty="0" smtClean="0">
                <a:hlinkClick r:id="rId2"/>
              </a:rPr>
              <a:t>indoktrinírati</a:t>
            </a:r>
            <a:r>
              <a:rPr lang="sl-SI" sz="1800" dirty="0"/>
              <a:t> -</a:t>
            </a:r>
            <a:r>
              <a:rPr lang="sl-SI" sz="1800" dirty="0" err="1"/>
              <a:t>am</a:t>
            </a:r>
            <a:r>
              <a:rPr lang="sl-SI" sz="1800" dirty="0"/>
              <a:t> </a:t>
            </a:r>
            <a:r>
              <a:rPr lang="sl-SI" sz="1800" dirty="0" err="1"/>
              <a:t>nedov</a:t>
            </a:r>
            <a:r>
              <a:rPr lang="sl-SI" sz="1800" dirty="0"/>
              <a:t>. in </a:t>
            </a:r>
            <a:r>
              <a:rPr lang="sl-SI" sz="1800" dirty="0" err="1"/>
              <a:t>dov</a:t>
            </a:r>
            <a:r>
              <a:rPr lang="sl-SI" sz="1800" dirty="0"/>
              <a:t>. (ȋ) </a:t>
            </a:r>
            <a:br>
              <a:rPr lang="sl-SI" sz="1800" dirty="0"/>
            </a:br>
            <a:r>
              <a:rPr lang="sl-SI" sz="1800" dirty="0" smtClean="0"/>
              <a:t> publ</a:t>
            </a:r>
            <a:r>
              <a:rPr lang="sl-SI" sz="1800" dirty="0"/>
              <a:t>. delati, povzročati, da kdo sprejme </a:t>
            </a:r>
            <a:r>
              <a:rPr lang="sl-SI" sz="1800" dirty="0" smtClean="0"/>
              <a:t>določeno doktrino</a:t>
            </a:r>
            <a:r>
              <a:rPr lang="sl-SI" sz="1800" dirty="0"/>
              <a:t>, nazor: s propagando indoktrinirati množice / indoktrinirati študente za določene </a:t>
            </a:r>
            <a:r>
              <a:rPr lang="sl-SI" sz="1800" dirty="0" smtClean="0"/>
              <a:t>cilje)</a:t>
            </a:r>
          </a:p>
          <a:p>
            <a:r>
              <a:rPr lang="sl-SI" dirty="0" smtClean="0"/>
              <a:t>Načrtovanje</a:t>
            </a:r>
            <a:r>
              <a:rPr lang="sl-SI" dirty="0"/>
              <a:t>	</a:t>
            </a:r>
            <a:r>
              <a:rPr lang="sl-SI" dirty="0" smtClean="0"/>
              <a:t>						</a:t>
            </a:r>
            <a:endParaRPr lang="sl-SI" dirty="0"/>
          </a:p>
        </p:txBody>
      </p:sp>
      <p:cxnSp>
        <p:nvCxnSpPr>
          <p:cNvPr id="5" name="Raven puščični povezovalnik 4"/>
          <p:cNvCxnSpPr/>
          <p:nvPr/>
        </p:nvCxnSpPr>
        <p:spPr>
          <a:xfrm>
            <a:off x="3337559" y="5447213"/>
            <a:ext cx="392538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ovezovalnik 6"/>
          <p:cNvCxnSpPr/>
          <p:nvPr/>
        </p:nvCxnSpPr>
        <p:spPr>
          <a:xfrm flipH="1" flipV="1">
            <a:off x="7202505" y="1802674"/>
            <a:ext cx="2" cy="36445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 flipH="1">
            <a:off x="4302551" y="1815737"/>
            <a:ext cx="289995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jeZBesedilom 11"/>
          <p:cNvSpPr txBox="1"/>
          <p:nvPr/>
        </p:nvSpPr>
        <p:spPr>
          <a:xfrm rot="16200000">
            <a:off x="5348081" y="3629905"/>
            <a:ext cx="5120640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Večja kakovost vzgojno-izobraževalnega procesa</a:t>
            </a:r>
            <a:endParaRPr lang="sl-SI" sz="2000" dirty="0"/>
          </a:p>
        </p:txBody>
      </p:sp>
      <p:sp>
        <p:nvSpPr>
          <p:cNvPr id="16" name="PoljeZBesedilom 15"/>
          <p:cNvSpPr txBox="1"/>
          <p:nvPr/>
        </p:nvSpPr>
        <p:spPr>
          <a:xfrm rot="16200000">
            <a:off x="6337357" y="3447633"/>
            <a:ext cx="4817651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bg1"/>
                </a:solidFill>
              </a:rPr>
              <a:t>Boljši dosežki otrok, učencev, dijakov</a:t>
            </a:r>
            <a:endParaRPr lang="sl-SI" sz="2400" dirty="0">
              <a:solidFill>
                <a:schemeClr val="bg1"/>
              </a:solidFill>
            </a:endParaRPr>
          </a:p>
        </p:txBody>
      </p:sp>
      <p:sp>
        <p:nvSpPr>
          <p:cNvPr id="17" name="Desna puščica 16"/>
          <p:cNvSpPr/>
          <p:nvPr/>
        </p:nvSpPr>
        <p:spPr>
          <a:xfrm>
            <a:off x="7316775" y="3163753"/>
            <a:ext cx="269421" cy="1332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Desna puščica 17"/>
          <p:cNvSpPr/>
          <p:nvPr/>
        </p:nvSpPr>
        <p:spPr>
          <a:xfrm>
            <a:off x="8222726" y="3127355"/>
            <a:ext cx="269421" cy="1332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PoljeZBesedilom 18"/>
          <p:cNvSpPr txBox="1"/>
          <p:nvPr/>
        </p:nvSpPr>
        <p:spPr>
          <a:xfrm rot="16200000">
            <a:off x="-1800312" y="2692869"/>
            <a:ext cx="4935509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/>
              <a:t>Podporne aktivnosti ZRSŠ: projekti, usposabljanja, tematske konference, svetovalne storitve, publikacije, primeri dobre prakse</a:t>
            </a:r>
            <a:endParaRPr lang="sl-SI" sz="2000" b="1" dirty="0"/>
          </a:p>
        </p:txBody>
      </p:sp>
    </p:spTree>
    <p:extLst>
      <p:ext uri="{BB962C8B-B14F-4D97-AF65-F5344CB8AC3E}">
        <p14:creationId xmlns:p14="http://schemas.microsoft.com/office/powerpoint/2010/main" val="10323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sl-SI" dirty="0" smtClean="0">
                <a:solidFill>
                  <a:schemeClr val="bg1"/>
                </a:solidFill>
              </a:rPr>
              <a:t>Delo vrtcev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solidFill>
                  <a:schemeClr val="accent1"/>
                </a:solidFill>
              </a:rPr>
              <a:t>Izvajanje programa skladno s predpisanim </a:t>
            </a:r>
            <a:r>
              <a:rPr lang="sl-SI" dirty="0" err="1" smtClean="0">
                <a:solidFill>
                  <a:schemeClr val="accent1"/>
                </a:solidFill>
              </a:rPr>
              <a:t>Kurikulom</a:t>
            </a:r>
            <a:r>
              <a:rPr lang="sl-SI" dirty="0" smtClean="0">
                <a:solidFill>
                  <a:schemeClr val="accent1"/>
                </a:solidFill>
              </a:rPr>
              <a:t> za vrtce in v povezavi s priporočili Nacionalne</a:t>
            </a:r>
            <a:r>
              <a:rPr lang="sl-SI" dirty="0">
                <a:solidFill>
                  <a:schemeClr val="accent1"/>
                </a:solidFill>
              </a:rPr>
              <a:t>ga inštituta </a:t>
            </a:r>
            <a:r>
              <a:rPr lang="sl-SI" dirty="0" smtClean="0">
                <a:solidFill>
                  <a:schemeClr val="accent1"/>
                </a:solidFill>
              </a:rPr>
              <a:t>za </a:t>
            </a:r>
            <a:r>
              <a:rPr lang="sl-SI" dirty="0">
                <a:solidFill>
                  <a:schemeClr val="accent1"/>
                </a:solidFill>
              </a:rPr>
              <a:t>javno zdravje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r>
              <a:rPr lang="sl-SI" dirty="0" smtClean="0">
                <a:solidFill>
                  <a:schemeClr val="accent1"/>
                </a:solidFill>
              </a:rPr>
              <a:t>Posebna pozornost naj bo namenjena uvajanju otrok v vrtec (priporočila).</a:t>
            </a:r>
            <a:endParaRPr lang="sl-SI" dirty="0">
              <a:solidFill>
                <a:schemeClr val="accent1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887104" y="3115410"/>
            <a:ext cx="7369791" cy="16332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sl-SI" sz="2000" b="1" dirty="0">
                <a:solidFill>
                  <a:schemeClr val="bg1"/>
                </a:solidFill>
              </a:rPr>
              <a:t>HIGIENSKA PRIPOROČILA ZA VRTCE ZA PREPREČEVANJE ŠIRJENJA SARS-CoV-2: </a:t>
            </a:r>
            <a:r>
              <a:rPr lang="sl-SI" sz="2000" dirty="0" smtClean="0">
                <a:solidFill>
                  <a:schemeClr val="bg1"/>
                </a:solidFill>
              </a:rPr>
              <a:t>Priporočila </a:t>
            </a:r>
            <a:r>
              <a:rPr lang="sl-SI" sz="2000" dirty="0">
                <a:solidFill>
                  <a:schemeClr val="bg1"/>
                </a:solidFill>
              </a:rPr>
              <a:t>za obdobje, ko se v državi pojavljajo posamični primeri in skupki primerov </a:t>
            </a:r>
            <a:r>
              <a:rPr lang="sl-SI" sz="2000" dirty="0" smtClean="0">
                <a:solidFill>
                  <a:schemeClr val="bg1"/>
                </a:solidFill>
              </a:rPr>
              <a:t>COVID-19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sl-SI" sz="1400" dirty="0" smtClean="0">
                <a:solidFill>
                  <a:schemeClr val="bg1"/>
                </a:solidFill>
                <a:hlinkClick r:id="rId2"/>
              </a:rPr>
              <a:t>https</a:t>
            </a:r>
            <a:r>
              <a:rPr lang="sl-SI" sz="1400" dirty="0">
                <a:solidFill>
                  <a:schemeClr val="bg1"/>
                </a:solidFill>
                <a:hlinkClick r:id="rId2"/>
              </a:rPr>
              <a:t>://</a:t>
            </a:r>
            <a:r>
              <a:rPr lang="sl-SI" sz="1400" dirty="0" smtClean="0">
                <a:solidFill>
                  <a:schemeClr val="bg1"/>
                </a:solidFill>
                <a:hlinkClick r:id="rId2"/>
              </a:rPr>
              <a:t>nijz.si/sites/www.nijz.si/files/uploaded/higienska_priporocila_za_vrtce_za_preprecevanje_sirjenja_sars-cov-2_priporocila_za_obdobje_ko_se_v_drzavi_pojavljajo_posamicni_primeri_covid-19.pdf</a:t>
            </a:r>
            <a:r>
              <a:rPr lang="sl-SI" sz="1400" dirty="0" smtClean="0">
                <a:solidFill>
                  <a:schemeClr val="bg1"/>
                </a:solidFill>
              </a:rPr>
              <a:t> </a:t>
            </a:r>
            <a:endParaRPr lang="sl-S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7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35439" cy="6173665"/>
          </a:xfr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335440" y="-326330"/>
            <a:ext cx="4603844" cy="720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4832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4832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4832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4832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4832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4832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4832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4832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4832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483225" algn="r"/>
              </a:tabLst>
            </a:pPr>
            <a:r>
              <a:rPr kumimoji="0" lang="sl-SI" altLang="sl-SI" sz="1600" b="0" i="0" u="none" strike="noStrike" cap="none" normalizeH="0" baseline="0" dirty="0" smtClean="0">
                <a:ln>
                  <a:noFill/>
                </a:ln>
                <a:solidFill>
                  <a:srgbClr val="2E74B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Vsebina</a:t>
            </a:r>
            <a:endParaRPr kumimoji="0" lang="sl-SI" altLang="sl-SI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483225" algn="r"/>
              </a:tabLst>
            </a:pPr>
            <a:r>
              <a:rPr kumimoji="0" lang="sl-SI" altLang="sl-S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 Uvod</a:t>
            </a:r>
            <a:endParaRPr kumimoji="0" lang="sl-SI" altLang="sl-SI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483225" algn="r"/>
              </a:tabLst>
            </a:pPr>
            <a:r>
              <a:rPr kumimoji="0" lang="sl-SI" altLang="sl-S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2 Izhodišča za pripravo modelov izobraževanja</a:t>
            </a:r>
            <a:endParaRPr kumimoji="0" lang="sl-SI" altLang="sl-SI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483225" algn="r"/>
              </a:tabLst>
            </a:pPr>
            <a:r>
              <a:rPr kumimoji="0" lang="sl-SI" altLang="sl-S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2.1 Izkušnje šolskega leta 2019/2020</a:t>
            </a:r>
            <a:endParaRPr kumimoji="0" lang="sl-SI" altLang="sl-SI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483225" algn="r"/>
              </a:tabLst>
            </a:pPr>
            <a:r>
              <a:rPr kumimoji="0" lang="sl-SI" altLang="sl-S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2.2 Razlike med poukom v šoli in poukom na daljavo</a:t>
            </a:r>
            <a:endParaRPr kumimoji="0" lang="sl-SI" altLang="sl-SI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483225" algn="r"/>
              </a:tabLst>
            </a:pPr>
            <a:r>
              <a:rPr kumimoji="0" lang="sl-SI" altLang="sl-S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2.3 Razsežnosti pouka na daljavo</a:t>
            </a:r>
            <a:endParaRPr kumimoji="0" lang="sl-SI" altLang="sl-SI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483225" algn="r"/>
              </a:tabLst>
            </a:pPr>
            <a:r>
              <a:rPr kumimoji="0" lang="sl-SI" altLang="sl-S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2.4 Aktivnosti za kakovostno izvedbo pouka na daljavo</a:t>
            </a:r>
            <a:endParaRPr kumimoji="0" lang="sl-SI" altLang="sl-SI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483225" algn="r"/>
              </a:tabLst>
            </a:pPr>
            <a:r>
              <a:rPr kumimoji="0" lang="sl-SI" altLang="sl-S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3 Modeli izvajanja pouka</a:t>
            </a:r>
            <a:endParaRPr kumimoji="0" lang="sl-SI" altLang="sl-SI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483225" algn="r"/>
              </a:tabLst>
            </a:pPr>
            <a:r>
              <a:rPr kumimoji="0" lang="sl-SI" altLang="sl-S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3.1 Prvi šolski dan</a:t>
            </a:r>
            <a:endParaRPr kumimoji="0" lang="sl-SI" altLang="sl-SI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483225" algn="r"/>
              </a:tabLst>
            </a:pPr>
            <a:r>
              <a:rPr kumimoji="0" lang="sl-SI" altLang="sl-S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3.2 Modeli osnovnošolskega izobraževanja</a:t>
            </a:r>
            <a:endParaRPr kumimoji="0" lang="sl-SI" altLang="sl-SI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483225" algn="r"/>
              </a:tabLst>
            </a:pPr>
            <a:r>
              <a:rPr kumimoji="0" lang="sl-SI" altLang="sl-S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3.3 Modeli srednješolskega izobraževanja</a:t>
            </a:r>
            <a:endParaRPr kumimoji="0" lang="sl-SI" altLang="sl-SI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483225" algn="r"/>
              </a:tabLst>
            </a:pPr>
            <a:r>
              <a:rPr kumimoji="0" lang="sl-SI" altLang="sl-S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3.4 Modeli za dijaške domove</a:t>
            </a:r>
            <a:endParaRPr kumimoji="0" lang="sl-SI" altLang="sl-SI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483225" algn="r"/>
              </a:tabLst>
            </a:pPr>
            <a:r>
              <a:rPr kumimoji="0" lang="sl-SI" altLang="sl-S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4 Priporočila šolam o ravnanju v povezavi z boleznijo covid-19</a:t>
            </a:r>
            <a:endParaRPr kumimoji="0" lang="sl-SI" altLang="sl-SI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483225" algn="r"/>
              </a:tabLst>
            </a:pPr>
            <a:r>
              <a:rPr kumimoji="0" lang="sl-SI" altLang="sl-S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4.1 Obravnava učenca/dijaka s sumom na covid-19</a:t>
            </a:r>
            <a:endParaRPr kumimoji="0" lang="sl-SI" altLang="sl-SI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483225" algn="r"/>
              </a:tabLst>
            </a:pPr>
            <a:r>
              <a:rPr kumimoji="0" lang="sl-SI" altLang="sl-S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4.2 Priporočila vodstvom šol za ravnanje v primeru suma oz. potrjenega primera covid-19</a:t>
            </a:r>
            <a:endParaRPr kumimoji="0" lang="sl-SI" altLang="sl-SI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483225" algn="r"/>
              </a:tabLst>
            </a:pPr>
            <a:r>
              <a:rPr kumimoji="0" lang="sl-SI" altLang="sl-S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4.3 Izolacija ali osamitev</a:t>
            </a:r>
            <a:endParaRPr kumimoji="0" lang="sl-SI" altLang="sl-SI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483225" algn="r"/>
              </a:tabLst>
            </a:pPr>
            <a:r>
              <a:rPr kumimoji="0" lang="sl-SI" altLang="sl-SI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hlinkClick r:id="rId18"/>
              </a:rPr>
              <a:t>Omejitve v času izolacije:</a:t>
            </a:r>
            <a:endParaRPr kumimoji="0" lang="sl-SI" altLang="sl-SI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483225" algn="r"/>
              </a:tabLst>
            </a:pPr>
            <a:r>
              <a:rPr kumimoji="0" lang="sl-SI" altLang="sl-SI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hlinkClick r:id="rId19"/>
              </a:rPr>
              <a:t>Trajanje izolacije:</a:t>
            </a:r>
            <a:endParaRPr kumimoji="0" lang="sl-SI" altLang="sl-SI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483225" algn="r"/>
              </a:tabLst>
            </a:pPr>
            <a:r>
              <a:rPr kumimoji="0" lang="sl-SI" altLang="sl-S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4.4 Karantena</a:t>
            </a:r>
            <a:endParaRPr kumimoji="0" lang="sl-SI" altLang="sl-SI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483225" algn="r"/>
              </a:tabLst>
            </a:pPr>
            <a:r>
              <a:rPr kumimoji="0" lang="sl-SI" altLang="sl-SI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hlinkClick r:id="rId21"/>
              </a:rPr>
              <a:t>Omejitve v času karantene</a:t>
            </a:r>
            <a:endParaRPr kumimoji="0" lang="sl-SI" altLang="sl-SI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483225" algn="r"/>
              </a:tabLst>
            </a:pPr>
            <a:r>
              <a:rPr kumimoji="0" lang="sl-SI" altLang="sl-SI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  <a:hlinkClick r:id="rId22"/>
              </a:rPr>
              <a:t>Karantena skupine otrok</a:t>
            </a:r>
            <a:endParaRPr kumimoji="0" lang="sl-SI" altLang="sl-SI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483225" algn="r"/>
              </a:tabLst>
            </a:pPr>
            <a:r>
              <a:rPr kumimoji="0" lang="sl-SI" altLang="sl-S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5 Tehnična in sistemska podpora pouka</a:t>
            </a:r>
            <a:endParaRPr kumimoji="0" lang="sl-SI" altLang="sl-SI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483225" algn="r"/>
              </a:tabLst>
            </a:pPr>
            <a:r>
              <a:rPr kumimoji="0" lang="sl-SI" altLang="sl-S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24"/>
              </a:rPr>
              <a:t>6 Literatura</a:t>
            </a:r>
            <a:endParaRPr kumimoji="0" lang="sl-SI" altLang="sl-SI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483225" algn="r"/>
              </a:tabLst>
            </a:pPr>
            <a:r>
              <a:rPr kumimoji="0" lang="sl-SI" altLang="sl-S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25"/>
              </a:rPr>
              <a:t>7	Gradiva na spletni strani NIJZ</a:t>
            </a:r>
            <a:endParaRPr kumimoji="0" lang="sl-SI" altLang="sl-SI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483225" algn="r"/>
              </a:tabLst>
            </a:pPr>
            <a:r>
              <a:rPr kumimoji="0" lang="sl-SI" altLang="sl-SI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26"/>
              </a:rPr>
              <a:t>8	Viri NIJZ</a:t>
            </a:r>
            <a:endParaRPr kumimoji="0" lang="sl-SI" altLang="sl-SI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483225" algn="r"/>
              </a:tabLst>
            </a:pPr>
            <a:endParaRPr kumimoji="0" lang="sl-SI" altLang="sl-SI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Desna puščica 7"/>
          <p:cNvSpPr/>
          <p:nvPr/>
        </p:nvSpPr>
        <p:spPr>
          <a:xfrm rot="19105618">
            <a:off x="62942" y="4776131"/>
            <a:ext cx="2391040" cy="1941328"/>
          </a:xfrm>
          <a:prstGeom prst="rightArrow">
            <a:avLst>
              <a:gd name="adj1" fmla="val 4133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/>
              <a:t>Izziv in priložnost</a:t>
            </a:r>
            <a:endParaRPr lang="sl-SI" sz="2400" b="1" dirty="0"/>
          </a:p>
        </p:txBody>
      </p:sp>
    </p:spTree>
    <p:extLst>
      <p:ext uri="{BB962C8B-B14F-4D97-AF65-F5344CB8AC3E}">
        <p14:creationId xmlns:p14="http://schemas.microsoft.com/office/powerpoint/2010/main" val="132221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452" y="0"/>
            <a:ext cx="5410662" cy="3671248"/>
          </a:xfrm>
        </p:spPr>
      </p:pic>
      <p:sp>
        <p:nvSpPr>
          <p:cNvPr id="5" name="PoljeZBesedilom 4"/>
          <p:cNvSpPr txBox="1"/>
          <p:nvPr/>
        </p:nvSpPr>
        <p:spPr>
          <a:xfrm>
            <a:off x="0" y="0"/>
            <a:ext cx="4749421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</a:rPr>
              <a:t>STRUKTURA ZAPISA MODELOV</a:t>
            </a:r>
          </a:p>
          <a:p>
            <a:endParaRPr lang="sl-SI" sz="2400" b="1" dirty="0" smtClean="0"/>
          </a:p>
          <a:p>
            <a:r>
              <a:rPr lang="sl-SI" sz="2400" b="1" dirty="0" smtClean="0"/>
              <a:t>-   Veljavnost </a:t>
            </a:r>
            <a:r>
              <a:rPr lang="sl-SI" sz="2400" b="1" dirty="0"/>
              <a:t>modela </a:t>
            </a:r>
            <a:endParaRPr lang="sl-SI" sz="2400" b="1" dirty="0" smtClean="0"/>
          </a:p>
          <a:p>
            <a:r>
              <a:rPr lang="sl-SI" sz="2400" b="1" dirty="0" smtClean="0"/>
              <a:t>-   Uporabnost </a:t>
            </a:r>
            <a:r>
              <a:rPr lang="sl-SI" sz="2400" b="1" dirty="0"/>
              <a:t>modela </a:t>
            </a:r>
            <a:endParaRPr lang="sl-SI" sz="2400" b="1" dirty="0" smtClean="0"/>
          </a:p>
          <a:p>
            <a:pPr marL="285750" indent="-285750">
              <a:buFontTx/>
              <a:buChar char="-"/>
            </a:pPr>
            <a:r>
              <a:rPr lang="sl-SI" sz="2400" b="1" dirty="0" smtClean="0">
                <a:solidFill>
                  <a:srgbClr val="FFC000"/>
                </a:solidFill>
              </a:rPr>
              <a:t>Priporočila </a:t>
            </a:r>
            <a:r>
              <a:rPr lang="sl-SI" sz="2400" b="1" dirty="0">
                <a:solidFill>
                  <a:srgbClr val="FFC000"/>
                </a:solidFill>
              </a:rPr>
              <a:t>za načrtovanje in izvajanje </a:t>
            </a:r>
            <a:r>
              <a:rPr lang="sl-SI" sz="2400" b="1" dirty="0" smtClean="0">
                <a:solidFill>
                  <a:srgbClr val="FFC000"/>
                </a:solidFill>
              </a:rPr>
              <a:t>vzgojno-izobraževalne </a:t>
            </a:r>
            <a:r>
              <a:rPr lang="sl-SI" sz="2400" b="1" dirty="0">
                <a:solidFill>
                  <a:srgbClr val="FFC000"/>
                </a:solidFill>
              </a:rPr>
              <a:t>dejavnosti</a:t>
            </a:r>
            <a:endParaRPr lang="sl-SI" sz="2400" dirty="0">
              <a:solidFill>
                <a:srgbClr val="FFC000"/>
              </a:solidFill>
            </a:endParaRPr>
          </a:p>
          <a:p>
            <a:pPr marL="285750" indent="-285750">
              <a:buFontTx/>
              <a:buChar char="-"/>
            </a:pPr>
            <a:r>
              <a:rPr lang="sl-SI" altLang="sl-SI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Predvideni </a:t>
            </a:r>
            <a:r>
              <a:rPr lang="sl-SI" altLang="sl-SI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ukrepi za preprečevanje širjenja </a:t>
            </a:r>
            <a:endParaRPr lang="sl-SI" altLang="sl-SI" sz="24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altLang="sl-SI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altLang="sl-SI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okužbe </a:t>
            </a:r>
            <a:r>
              <a:rPr lang="sl-SI" altLang="sl-SI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s SARS–</a:t>
            </a:r>
            <a:r>
              <a:rPr lang="sl-SI" altLang="sl-SI" sz="24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sl-SI" altLang="sl-SI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CoV-2</a:t>
            </a:r>
            <a:r>
              <a:rPr lang="sl-SI" altLang="sl-SI" sz="2400" dirty="0"/>
              <a:t>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Označba mesta vseb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" y="3671248"/>
            <a:ext cx="4776330" cy="3166694"/>
          </a:xfrm>
          <a:prstGeom prst="rect">
            <a:avLst/>
          </a:prstGeom>
        </p:spPr>
      </p:pic>
      <p:pic>
        <p:nvPicPr>
          <p:cNvPr id="10" name="Označba mesta vseb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770" y="3671248"/>
            <a:ext cx="4673683" cy="309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8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610</TotalTime>
  <Words>1154</Words>
  <Application>Microsoft Office PowerPoint</Application>
  <PresentationFormat>Diaprojekcija na zaslonu (4:3)</PresentationFormat>
  <Paragraphs>247</Paragraphs>
  <Slides>17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Officeova tema</vt:lpstr>
      <vt:lpstr>Acrobat Document</vt:lpstr>
      <vt:lpstr>AKTUALIZACIJA PEDAGOŠKEGA VODENJA</vt:lpstr>
      <vt:lpstr>PowerPointova predstavitev</vt:lpstr>
      <vt:lpstr>Zakaj ravnatelj in zakaj pedagoško vodenje ?</vt:lpstr>
      <vt:lpstr>Zasnova sistema vzgoje in izobraževanja v RS</vt:lpstr>
      <vt:lpstr>Delež časa, ki ga SLO ravnatelji porabijo za pedagoško vodenje, je enak povprečju v državah OECD. </vt:lpstr>
      <vt:lpstr>FAZE TRAJNEGA PROCESA</vt:lpstr>
      <vt:lpstr>Delo vrtcev</vt:lpstr>
      <vt:lpstr>PowerPointova predstavitev</vt:lpstr>
      <vt:lpstr>PowerPointova predstavitev</vt:lpstr>
      <vt:lpstr>Aktivnosti pred in ob začetku šol.leta</vt:lpstr>
      <vt:lpstr>Aktivnosti pred in ob začetku šol.leta</vt:lpstr>
      <vt:lpstr>Izhodišče 2020</vt:lpstr>
      <vt:lpstr>PowerPointova predstavitev</vt:lpstr>
      <vt:lpstr>PowerPointova predstavitev</vt:lpstr>
      <vt:lpstr>Ugotovitve ob presoji učnih načrtov</vt:lpstr>
      <vt:lpstr>Ugotovitve ob presoji učnih načrtov</vt:lpstr>
      <vt:lpstr>Nekaj ostalih aktivnosti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Arial 26 pt, bold</dc:title>
  <dc:creator>Zvonka Kos</dc:creator>
  <cp:lastModifiedBy>Vinko Logaj</cp:lastModifiedBy>
  <cp:revision>59</cp:revision>
  <dcterms:created xsi:type="dcterms:W3CDTF">2017-08-16T10:43:35Z</dcterms:created>
  <dcterms:modified xsi:type="dcterms:W3CDTF">2020-08-17T20:00:19Z</dcterms:modified>
</cp:coreProperties>
</file>